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Lst>
  <p:notesMasterIdLst>
    <p:notesMasterId r:id="rId28"/>
  </p:notesMasterIdLst>
  <p:sldIdLst>
    <p:sldId id="256" r:id="rId2"/>
    <p:sldId id="257" r:id="rId3"/>
    <p:sldId id="258" r:id="rId4"/>
    <p:sldId id="260" r:id="rId5"/>
    <p:sldId id="261" r:id="rId6"/>
    <p:sldId id="262" r:id="rId7"/>
    <p:sldId id="327" r:id="rId8"/>
    <p:sldId id="328" r:id="rId9"/>
    <p:sldId id="266" r:id="rId10"/>
    <p:sldId id="267" r:id="rId11"/>
    <p:sldId id="269" r:id="rId12"/>
    <p:sldId id="268" r:id="rId13"/>
    <p:sldId id="271" r:id="rId14"/>
    <p:sldId id="272" r:id="rId15"/>
    <p:sldId id="329" r:id="rId16"/>
    <p:sldId id="270" r:id="rId17"/>
    <p:sldId id="280" r:id="rId18"/>
    <p:sldId id="278" r:id="rId19"/>
    <p:sldId id="279" r:id="rId20"/>
    <p:sldId id="273" r:id="rId21"/>
    <p:sldId id="274" r:id="rId22"/>
    <p:sldId id="275" r:id="rId23"/>
    <p:sldId id="281" r:id="rId24"/>
    <p:sldId id="285" r:id="rId25"/>
    <p:sldId id="286" r:id="rId26"/>
    <p:sldId id="291" r:id="rId27"/>
  </p:sldIdLst>
  <p:sldSz cx="9144000" cy="5143500" type="screen16x9"/>
  <p:notesSz cx="6858000" cy="9144000"/>
  <p:embeddedFontLst>
    <p:embeddedFont>
      <p:font typeface="Montserrat Black" panose="020B0604020202020204" charset="0"/>
      <p:bold r:id="rId29"/>
      <p:boldItalic r:id="rId30"/>
    </p:embeddedFont>
    <p:embeddedFont>
      <p:font typeface="Montserrat Light" panose="020B0604020202020204" charset="0"/>
      <p:regular r:id="rId31"/>
      <p:bold r:id="rId32"/>
      <p:italic r:id="rId33"/>
      <p:boldItalic r:id="rId34"/>
    </p:embeddedFont>
    <p:embeddedFont>
      <p:font typeface="Montserrat" panose="020B0604020202020204" charset="0"/>
      <p:regular r:id="rId35"/>
      <p:bold r:id="rId36"/>
      <p:italic r:id="rId37"/>
      <p:boldItalic r:id="rId38"/>
    </p:embeddedFont>
    <p:embeddedFont>
      <p:font typeface="Montserrat Medium" panose="020B0604020202020204" charset="0"/>
      <p:regular r:id="rId39"/>
      <p:bold r:id="rId40"/>
      <p:italic r:id="rId41"/>
      <p:boldItalic r:id="rId42"/>
    </p:embeddedFont>
    <p:embeddedFont>
      <p:font typeface="Josefin Slab SemiBold" panose="020B0604020202020204" charset="0"/>
      <p:regular r:id="rId43"/>
      <p:bold r:id="rId44"/>
      <p:italic r:id="rId45"/>
      <p:boldItalic r:id="rId46"/>
    </p:embeddedFont>
    <p:embeddedFont>
      <p:font typeface="Montserrat Thin" panose="020B060402020202020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F0E2786-0056-414C-B9B9-3642E82766D1}">
  <a:tblStyle styleId="{1F0E2786-0056-414C-B9B9-3642E82766D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gb1babc3926_0_3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0" name="Google Shape;1690;gb1babc3926_0_3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a:t>
            </a:r>
            <a:r>
              <a:rPr lang="en-US" baseline="0" dirty="0" smtClean="0"/>
              <a:t> third project was designated based on </a:t>
            </a:r>
            <a:r>
              <a:rPr lang="en-US" baseline="0" dirty="0" err="1" smtClean="0"/>
              <a:t>Kaggle’s</a:t>
            </a:r>
            <a:r>
              <a:rPr lang="en-US" baseline="0" dirty="0" smtClean="0"/>
              <a:t> Competition on the Ames, Iowa dataset focusing on predictive insights and machine learning.</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b1babc3926_0_70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b1babc3926_0_70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random forest gives somewhat similar results to the MLR model,</a:t>
            </a:r>
            <a:r>
              <a:rPr lang="en-US" baseline="0" dirty="0" smtClean="0"/>
              <a:t> with </a:t>
            </a:r>
            <a:r>
              <a:rPr lang="en-US" baseline="0" dirty="0" err="1" smtClean="0"/>
              <a:t>GrLivArea</a:t>
            </a:r>
            <a:r>
              <a:rPr lang="en-US" baseline="0" dirty="0" smtClean="0"/>
              <a:t>, </a:t>
            </a:r>
            <a:r>
              <a:rPr lang="en-US" baseline="0" dirty="0" err="1" smtClean="0"/>
              <a:t>OverallQual</a:t>
            </a:r>
            <a:r>
              <a:rPr lang="en-US" baseline="0" dirty="0" smtClean="0"/>
              <a:t>, and </a:t>
            </a:r>
            <a:r>
              <a:rPr lang="en-US" baseline="0" dirty="0" err="1" smtClean="0"/>
              <a:t>TotalBsmtSF</a:t>
            </a:r>
            <a:r>
              <a:rPr lang="en-US" baseline="0" dirty="0" smtClean="0"/>
              <a:t> all having high importance and high significance. New variables are now more important, such as </a:t>
            </a:r>
            <a:r>
              <a:rPr lang="en-US" baseline="0" dirty="0" err="1" smtClean="0"/>
              <a:t>GarageCars</a:t>
            </a:r>
            <a:r>
              <a:rPr lang="en-US" baseline="0" dirty="0" smtClean="0"/>
              <a:t> and </a:t>
            </a:r>
            <a:r>
              <a:rPr lang="en-US" baseline="0" dirty="0" err="1" smtClean="0"/>
              <a:t>ExterQual</a:t>
            </a:r>
            <a:r>
              <a:rPr lang="en-US" baseline="0" dirty="0" smtClean="0"/>
              <a:t>. Note that the MLR model considered </a:t>
            </a:r>
            <a:r>
              <a:rPr lang="en-US" baseline="0" dirty="0" err="1" smtClean="0"/>
              <a:t>GarageYrBlt</a:t>
            </a:r>
            <a:r>
              <a:rPr lang="en-US" baseline="0" dirty="0" smtClean="0"/>
              <a:t> to be statistically </a:t>
            </a:r>
            <a:r>
              <a:rPr lang="en-US" baseline="0" dirty="0" smtClean="0"/>
              <a:t>insignificant, yet it is in the top ten here. </a:t>
            </a:r>
            <a:r>
              <a:rPr lang="en-US" baseline="0" dirty="0" smtClean="0"/>
              <a:t>The decision tree is also highly </a:t>
            </a:r>
            <a:r>
              <a:rPr lang="en-US" baseline="0" dirty="0" err="1" smtClean="0"/>
              <a:t>overfitted</a:t>
            </a:r>
            <a:r>
              <a:rPr lang="en-US" baseline="0" dirty="0" smtClean="0"/>
              <a:t>, which means low predictive accuracy, and therefore the model needs to be adjusted. The score also at .85, which is lower than the MLR model. </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8"/>
        <p:cNvGrpSpPr/>
        <p:nvPr/>
      </p:nvGrpSpPr>
      <p:grpSpPr>
        <a:xfrm>
          <a:off x="0" y="0"/>
          <a:ext cx="0" cy="0"/>
          <a:chOff x="0" y="0"/>
          <a:chExt cx="0" cy="0"/>
        </a:xfrm>
      </p:grpSpPr>
      <p:sp>
        <p:nvSpPr>
          <p:cNvPr id="1979" name="Google Shape;1979;gb1babc3926_0_879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0" name="Google Shape;1980;gb1babc3926_0_87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We know that the MLR suffered</a:t>
            </a:r>
            <a:r>
              <a:rPr lang="en-US" baseline="0" dirty="0" smtClean="0"/>
              <a:t> from multi-collinearity, which means too many features. We also saw several inconsistencies between the models, whether it be in importance, correlation, or significance. However, the models did tell us, in some ways, a few variables that stuck out in regards to significance and importance. For example, </a:t>
            </a:r>
            <a:r>
              <a:rPr lang="en-US" baseline="0" dirty="0" err="1" smtClean="0"/>
              <a:t>OverallQual</a:t>
            </a:r>
            <a:r>
              <a:rPr lang="en-US" baseline="0" dirty="0" smtClean="0"/>
              <a:t> is probably important. We can therefore summarize several variables, such as the square footages and the baths, and use </a:t>
            </a:r>
            <a:r>
              <a:rPr lang="en-US" baseline="0" dirty="0" err="1" smtClean="0"/>
              <a:t>hyperparamter</a:t>
            </a:r>
            <a:r>
              <a:rPr lang="en-US" baseline="0" dirty="0" smtClean="0"/>
              <a:t> tuning in order to get a more refined model.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3"/>
        <p:cNvGrpSpPr/>
        <p:nvPr/>
      </p:nvGrpSpPr>
      <p:grpSpPr>
        <a:xfrm>
          <a:off x="0" y="0"/>
          <a:ext cx="0" cy="0"/>
          <a:chOff x="0" y="0"/>
          <a:chExt cx="0" cy="0"/>
        </a:xfrm>
      </p:grpSpPr>
      <p:sp>
        <p:nvSpPr>
          <p:cNvPr id="1954" name="Google Shape;1954;gb1babc3926_0_75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5" name="Google Shape;1955;gb1babc3926_0_75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Now</a:t>
            </a:r>
            <a:r>
              <a:rPr lang="en-US" baseline="0" dirty="0" smtClean="0"/>
              <a:t> in the refined model, we have a stronger ratio of significant features, and fewer insignificant features. However, it should also be noted that the R-Squared actually decreased slightly, therefore decreasing its predictive reliability. Our new numeric variable, </a:t>
            </a:r>
            <a:r>
              <a:rPr lang="en-US" baseline="0" dirty="0" err="1" smtClean="0"/>
              <a:t>TotalSF</a:t>
            </a:r>
            <a:r>
              <a:rPr lang="en-US" baseline="0" dirty="0" smtClean="0"/>
              <a:t> is now the most significant numeric feature, eclipsing </a:t>
            </a:r>
            <a:r>
              <a:rPr lang="en-US" baseline="0" dirty="0" err="1" smtClean="0"/>
              <a:t>GrLivArea</a:t>
            </a:r>
            <a:r>
              <a:rPr lang="en-US" baseline="0" dirty="0" smtClean="0"/>
              <a:t>, although </a:t>
            </a:r>
            <a:r>
              <a:rPr lang="en-US" baseline="0" dirty="0" err="1" smtClean="0"/>
              <a:t>YearBuilt</a:t>
            </a:r>
            <a:r>
              <a:rPr lang="en-US" baseline="0" dirty="0" smtClean="0"/>
              <a:t> has ironically become more significant. Despite the decreased R-Squared, the F-Statistic increased by a large margin, which means a stronger correlation. </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b1babc3926_0_996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 name="Google Shape;2059;gb1babc3926_0_996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Here we</a:t>
            </a:r>
            <a:r>
              <a:rPr lang="en-US" baseline="0" dirty="0" smtClean="0"/>
              <a:t> can see just how much stronger the correlation is. Across the board, </a:t>
            </a:r>
            <a:r>
              <a:rPr lang="en-US" baseline="0" dirty="0" err="1" smtClean="0"/>
              <a:t>SalePrice</a:t>
            </a:r>
            <a:r>
              <a:rPr lang="en-US" baseline="0" dirty="0" smtClean="0"/>
              <a:t> has a strong correlation with every other variable. Lot Area is the only variable that is questionable here, a variable considered significant, but not very important.</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5"/>
        <p:cNvGrpSpPr/>
        <p:nvPr/>
      </p:nvGrpSpPr>
      <p:grpSpPr>
        <a:xfrm>
          <a:off x="0" y="0"/>
          <a:ext cx="0" cy="0"/>
          <a:chOff x="0" y="0"/>
          <a:chExt cx="0" cy="0"/>
        </a:xfrm>
      </p:grpSpPr>
      <p:sp>
        <p:nvSpPr>
          <p:cNvPr id="2076" name="Google Shape;2076;gb1babc3926_0_105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7" name="Google Shape;2077;gb1babc3926_0_105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refined random forest more</a:t>
            </a:r>
            <a:r>
              <a:rPr lang="en-US" baseline="0" dirty="0" smtClean="0"/>
              <a:t> in-line matches the correlations. </a:t>
            </a:r>
            <a:r>
              <a:rPr lang="en-US" baseline="0" dirty="0" err="1" smtClean="0"/>
              <a:t>YearBuilt</a:t>
            </a:r>
            <a:r>
              <a:rPr lang="en-US" baseline="0" dirty="0" smtClean="0"/>
              <a:t> and </a:t>
            </a:r>
            <a:r>
              <a:rPr lang="en-US" baseline="0" dirty="0" err="1" smtClean="0"/>
              <a:t>GarageArea</a:t>
            </a:r>
            <a:r>
              <a:rPr lang="en-US" baseline="0" dirty="0" smtClean="0"/>
              <a:t> now have higher importance, but the most notable aspect is that the overall importance has increased for all variables almost throughout. If the feature is important, it can be found “around” at the same level in significance, with a few exceptions like </a:t>
            </a:r>
            <a:r>
              <a:rPr lang="en-US" baseline="0" dirty="0" err="1" smtClean="0"/>
              <a:t>OverallCond</a:t>
            </a:r>
            <a:r>
              <a:rPr lang="en-US" baseline="0" dirty="0" smtClean="0"/>
              <a:t> and </a:t>
            </a:r>
            <a:r>
              <a:rPr lang="en-US" baseline="0" dirty="0" err="1" smtClean="0"/>
              <a:t>Neighboorhood</a:t>
            </a:r>
            <a:r>
              <a:rPr lang="en-US" baseline="0" dirty="0" smtClean="0"/>
              <a:t>, which was considered insignificant. </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Gradient boosting uses</a:t>
            </a:r>
            <a:r>
              <a:rPr lang="en-US" baseline="0" dirty="0" smtClean="0"/>
              <a:t> a similar method to random forests, but combines weaker models in order to improve accuracy. It constructs these models sequentially, correcting itself in the process to fix errors. When used here, we can see that </a:t>
            </a:r>
            <a:r>
              <a:rPr lang="en-US" baseline="0" dirty="0" err="1" smtClean="0"/>
              <a:t>TotalSF</a:t>
            </a:r>
            <a:r>
              <a:rPr lang="en-US" baseline="0" dirty="0" smtClean="0"/>
              <a:t> is still the most important feature, but the overall importance was decreased drastically (the top five were originally around .10). Furthermore, this model’s decision tree has an </a:t>
            </a:r>
            <a:r>
              <a:rPr lang="en-US" baseline="0" dirty="0" err="1" smtClean="0"/>
              <a:t>underfitting</a:t>
            </a:r>
            <a:r>
              <a:rPr lang="en-US" baseline="0" dirty="0" smtClean="0"/>
              <a:t> issue, where the training error is now higher than the test error. This possibly means not enough data was inputted, or a data leakage issue. The positive side is that this model has the highest score of all models at .96. </a:t>
            </a:r>
            <a:endParaRPr lang="en-US" dirty="0"/>
          </a:p>
        </p:txBody>
      </p:sp>
    </p:spTree>
    <p:extLst>
      <p:ext uri="{BB962C8B-B14F-4D97-AF65-F5344CB8AC3E}">
        <p14:creationId xmlns:p14="http://schemas.microsoft.com/office/powerpoint/2010/main" val="2398421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5"/>
        <p:cNvGrpSpPr/>
        <p:nvPr/>
      </p:nvGrpSpPr>
      <p:grpSpPr>
        <a:xfrm>
          <a:off x="0" y="0"/>
          <a:ext cx="0" cy="0"/>
          <a:chOff x="0" y="0"/>
          <a:chExt cx="0" cy="0"/>
        </a:xfrm>
      </p:grpSpPr>
      <p:sp>
        <p:nvSpPr>
          <p:cNvPr id="2046" name="Google Shape;2046;gb1babc3926_0_938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7" name="Google Shape;2047;gb1babc3926_0_938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Now that the models have</a:t>
            </a:r>
            <a:r>
              <a:rPr lang="en-US" baseline="0" dirty="0" smtClean="0"/>
              <a:t> been created, we can look at the actual analysis. For the target itself, Sale Price, when it comes to a standard distribution, we can see that most houses were sold at around $180,000. This makes sense since most people can’t afford expensive houses. We do notice outliers though. These outliers mean outliers for numerous other variables, like anything related to area and square footage, which can distort the data.</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2"/>
        <p:cNvGrpSpPr/>
        <p:nvPr/>
      </p:nvGrpSpPr>
      <p:grpSpPr>
        <a:xfrm>
          <a:off x="0" y="0"/>
          <a:ext cx="0" cy="0"/>
          <a:chOff x="0" y="0"/>
          <a:chExt cx="0" cy="0"/>
        </a:xfrm>
      </p:grpSpPr>
      <p:sp>
        <p:nvSpPr>
          <p:cNvPr id="2313" name="Google Shape;2313;gb1babc3926_1_11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4" name="Google Shape;2314;gb1babc3926_1_11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As for the neighborhoods, binning was used to find which</a:t>
            </a:r>
            <a:r>
              <a:rPr lang="en-US" baseline="0" dirty="0" smtClean="0"/>
              <a:t> neighborhoods had the most “expensive” houses. These were grouped according to similarities based on their mean, the k-mean. So, the most expensive neighborhood might be Northridge Village, while the cheapest might be Meadow Village. </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2"/>
        <p:cNvGrpSpPr/>
        <p:nvPr/>
      </p:nvGrpSpPr>
      <p:grpSpPr>
        <a:xfrm>
          <a:off x="0" y="0"/>
          <a:ext cx="0" cy="0"/>
          <a:chOff x="0" y="0"/>
          <a:chExt cx="0" cy="0"/>
        </a:xfrm>
      </p:grpSpPr>
      <p:sp>
        <p:nvSpPr>
          <p:cNvPr id="2253" name="Google Shape;2253;gb1babc3926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4" name="Google Shape;2254;gb1babc3926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RF determined the most important feature was </a:t>
            </a:r>
            <a:r>
              <a:rPr lang="en-US" dirty="0" err="1" smtClean="0"/>
              <a:t>TotalSF</a:t>
            </a:r>
            <a:r>
              <a:rPr lang="en-US" dirty="0" smtClean="0"/>
              <a:t>,</a:t>
            </a:r>
            <a:r>
              <a:rPr lang="en-US" baseline="0" dirty="0" smtClean="0"/>
              <a:t> the combination of all square footage features, and the MLR model said this was also the most significant numeric feature. When running a weighted regression model, the models still stand, with it being a very strong correlation and having a near-linear positive regression.</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2"/>
        <p:cNvGrpSpPr/>
        <p:nvPr/>
      </p:nvGrpSpPr>
      <p:grpSpPr>
        <a:xfrm>
          <a:off x="0" y="0"/>
          <a:ext cx="0" cy="0"/>
          <a:chOff x="0" y="0"/>
          <a:chExt cx="0" cy="0"/>
        </a:xfrm>
      </p:grpSpPr>
      <p:sp>
        <p:nvSpPr>
          <p:cNvPr id="2283" name="Google Shape;2283;gb1babc3926_1_59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4" name="Google Shape;2284;gb1babc3926_1_59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refined</a:t>
            </a:r>
            <a:r>
              <a:rPr lang="en-US" baseline="0" dirty="0" smtClean="0"/>
              <a:t> random forest model claimed that overall condition was not very important, despite both MLR models claiming just how significant it was. Yet still, the random forest model said overall quality was the most important categorical feature. We can see here the possible issue when looking at the distribution, where there’s less distribution and variability in the overall condition compared to quality.</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5"/>
        <p:cNvGrpSpPr/>
        <p:nvPr/>
      </p:nvGrpSpPr>
      <p:grpSpPr>
        <a:xfrm>
          <a:off x="0" y="0"/>
          <a:ext cx="0" cy="0"/>
          <a:chOff x="0" y="0"/>
          <a:chExt cx="0" cy="0"/>
        </a:xfrm>
      </p:grpSpPr>
      <p:sp>
        <p:nvSpPr>
          <p:cNvPr id="1696" name="Google Shape;1696;gb1babc3926_0_9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7" name="Google Shape;1697;gb1babc3926_0_9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aseline="0" dirty="0" smtClean="0"/>
              <a:t>Basically, the goal was to mold the data into a workable state, create machine learning algorithms based on that data, refine the algorithms as needed, and then provide an analysis of the results. The target of the project as a whole was sale price, where we wanted to see which factors influenced sale price the most, both in regards to feature importance (which can be done through a random forest model and gradient boosting) and correlation strength/significance (which can be done through a multiple linear regression model).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4"/>
        <p:cNvGrpSpPr/>
        <p:nvPr/>
      </p:nvGrpSpPr>
      <p:grpSpPr>
        <a:xfrm>
          <a:off x="0" y="0"/>
          <a:ext cx="0" cy="0"/>
          <a:chOff x="0" y="0"/>
          <a:chExt cx="0" cy="0"/>
        </a:xfrm>
      </p:grpSpPr>
      <p:sp>
        <p:nvSpPr>
          <p:cNvPr id="2155" name="Google Shape;2155;gb1babc3926_0_111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6" name="Google Shape;2156;gb1babc3926_0_111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This lack</a:t>
            </a:r>
            <a:r>
              <a:rPr lang="en-US" baseline="0" dirty="0" smtClean="0"/>
              <a:t> of variability is then shown here, how the focus on the </a:t>
            </a:r>
            <a:r>
              <a:rPr lang="en-US" baseline="0" dirty="0" smtClean="0"/>
              <a:t>rating </a:t>
            </a:r>
            <a:r>
              <a:rPr lang="en-US" baseline="0" dirty="0" smtClean="0"/>
              <a:t>of five led to an immensely weak correlation for overall condition, while overall quality has a much stronger correlation. We can also see that, when taken individually, the </a:t>
            </a:r>
            <a:r>
              <a:rPr lang="en-US" baseline="0" dirty="0" err="1" smtClean="0"/>
              <a:t>pearson’s</a:t>
            </a:r>
            <a:r>
              <a:rPr lang="en-US" baseline="0" dirty="0" smtClean="0"/>
              <a:t> R significance for condition is lower than quality. </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7"/>
        <p:cNvGrpSpPr/>
        <p:nvPr/>
      </p:nvGrpSpPr>
      <p:grpSpPr>
        <a:xfrm>
          <a:off x="0" y="0"/>
          <a:ext cx="0" cy="0"/>
          <a:chOff x="0" y="0"/>
          <a:chExt cx="0" cy="0"/>
        </a:xfrm>
      </p:grpSpPr>
      <p:sp>
        <p:nvSpPr>
          <p:cNvPr id="2198" name="Google Shape;2198;gb1babc3926_0_117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9" name="Google Shape;2199;gb1babc3926_0_117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Here are some other </a:t>
            </a:r>
            <a:r>
              <a:rPr lang="en-US" baseline="0" dirty="0" smtClean="0"/>
              <a:t>highly significant and important features mentioned in the models. Their correlation strengths are both high, although as the strength decreases, the linearity seems to be affected as well, along with the weighted regression line. </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b1babc3926_0_123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b1babc3926_0_123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There are inconsistencies</a:t>
            </a:r>
            <a:r>
              <a:rPr lang="en-US" baseline="0" dirty="0" smtClean="0"/>
              <a:t> when examining the weaker features. For example, Total Rooms Above Ground, the weakest feature by importance, has a higher correlation than </a:t>
            </a:r>
            <a:r>
              <a:rPr lang="en-US" baseline="0" dirty="0" err="1" smtClean="0"/>
              <a:t>LotArea</a:t>
            </a:r>
            <a:r>
              <a:rPr lang="en-US" baseline="0" dirty="0" smtClean="0"/>
              <a:t>, and was considered significant by itself. </a:t>
            </a:r>
            <a:r>
              <a:rPr lang="en-US" baseline="0" dirty="0" err="1" smtClean="0"/>
              <a:t>TotalBaths</a:t>
            </a:r>
            <a:r>
              <a:rPr lang="en-US" baseline="0" dirty="0" smtClean="0"/>
              <a:t> and </a:t>
            </a:r>
            <a:r>
              <a:rPr lang="en-US" baseline="0" dirty="0" err="1" smtClean="0"/>
              <a:t>OpenPorchSF</a:t>
            </a:r>
            <a:r>
              <a:rPr lang="en-US" baseline="0" dirty="0" smtClean="0"/>
              <a:t> were also significant by themselves, when in the MLR they were insignificant. </a:t>
            </a:r>
            <a:r>
              <a:rPr lang="en-US" baseline="0" dirty="0" err="1" smtClean="0"/>
              <a:t>TotalBath</a:t>
            </a:r>
            <a:r>
              <a:rPr lang="en-US" baseline="0" dirty="0" smtClean="0"/>
              <a:t> also has higher correlation than </a:t>
            </a:r>
            <a:r>
              <a:rPr lang="en-US" baseline="0" dirty="0" err="1" smtClean="0"/>
              <a:t>GarageArea</a:t>
            </a:r>
            <a:r>
              <a:rPr lang="en-US" baseline="0" dirty="0" smtClean="0"/>
              <a:t>, yet is considered less important.</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b1babc3926_1_17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b1babc3926_1_17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models give mixed results, where</a:t>
            </a:r>
            <a:r>
              <a:rPr lang="en-US" baseline="0" dirty="0" smtClean="0"/>
              <a:t> at multiple parts they are contradicting each other. The unrefined models have the issue of multi-collinearity, and consider some features important yet insignificant. The refined models highlight the strength of the relationships, while also still somewhat mirroring the unrefined models. Notably the scores for the refined models are higher for the RF and gradient boosting, but lower for the MLR. There are also many discrepancies, such as how </a:t>
            </a:r>
            <a:r>
              <a:rPr lang="en-US" baseline="0" dirty="0" err="1" smtClean="0"/>
              <a:t>YearBuilt</a:t>
            </a:r>
            <a:r>
              <a:rPr lang="en-US" baseline="0" dirty="0" smtClean="0"/>
              <a:t> is actually more important in the refined RF model than the unrefined model, and how the AIC is lower in the unrefined model, yet has a higher BIC. This gives a mixed answer to the “better-fit” question. </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8"/>
        <p:cNvGrpSpPr/>
        <p:nvPr/>
      </p:nvGrpSpPr>
      <p:grpSpPr>
        <a:xfrm>
          <a:off x="0" y="0"/>
          <a:ext cx="0" cy="0"/>
          <a:chOff x="0" y="0"/>
          <a:chExt cx="0" cy="0"/>
        </a:xfrm>
      </p:grpSpPr>
      <p:sp>
        <p:nvSpPr>
          <p:cNvPr id="2459" name="Google Shape;2459;gb1babc3926_1_37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0" name="Google Shape;2460;gb1babc3926_1_37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When it comes to the data based on the models, as expected, the</a:t>
            </a:r>
            <a:r>
              <a:rPr lang="en-US" baseline="0" dirty="0" smtClean="0"/>
              <a:t> total square footage is the strongest, most significant feature. This was followed by above ground living area and the overall quality. Overall condition was considered extremely significant in the MLR model, but when actually examined the relationship was poor. Other relationships had inconsistencies with significances and their relationship strengths when tested alone. </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5"/>
        <p:cNvGrpSpPr/>
        <p:nvPr/>
      </p:nvGrpSpPr>
      <p:grpSpPr>
        <a:xfrm>
          <a:off x="0" y="0"/>
          <a:ext cx="0" cy="0"/>
          <a:chOff x="0" y="0"/>
          <a:chExt cx="0" cy="0"/>
        </a:xfrm>
      </p:grpSpPr>
      <p:sp>
        <p:nvSpPr>
          <p:cNvPr id="2486" name="Google Shape;2486;gb1babc3926_1_43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7" name="Google Shape;2487;gb1babc3926_1_43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There are many areas</a:t>
            </a:r>
            <a:r>
              <a:rPr lang="en-US" baseline="0" dirty="0" smtClean="0"/>
              <a:t> that can be improved. In regards to the models themselves, the predictive reliability was low. This can be increased using various methods related to other areas for improvement, such as a lasso regression for feature selection. Another problem frequently brought up is how the models were inconsistent. A feature can be statistically significant, but not statistically meaningful. A model should reflect both, and the requirement of swapping back and forth is not ideal. Obviously other models can be used, such as </a:t>
            </a:r>
            <a:r>
              <a:rPr lang="en-US" baseline="0" dirty="0" err="1" smtClean="0"/>
              <a:t>gridsearching</a:t>
            </a:r>
            <a:r>
              <a:rPr lang="en-US" baseline="0" dirty="0" smtClean="0"/>
              <a:t> and gradient boosting. </a:t>
            </a:r>
            <a:r>
              <a:rPr lang="en-US" baseline="0" dirty="0" smtClean="0"/>
              <a:t>Additionally, the refined models could, instead, be based on the gradient boosting instead of the random forest, although the overfitting issue should still need to be solved, as with the base model.</a:t>
            </a:r>
            <a:endParaRPr lang="en-US" baseline="0" dirty="0" smtClean="0"/>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In regards to the data, feature selection can be adjusted, which previously had a notable change on the outcome to begin with. We could also change how we deal with outliers and missing values, where it was pointed out just how much outliers could affect the weighted regressions. All numeric data can also be normalized, which potentially allows for better, faster, and more accurate results. </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2"/>
        <p:cNvGrpSpPr/>
        <p:nvPr/>
      </p:nvGrpSpPr>
      <p:grpSpPr>
        <a:xfrm>
          <a:off x="0" y="0"/>
          <a:ext cx="0" cy="0"/>
          <a:chOff x="0" y="0"/>
          <a:chExt cx="0" cy="0"/>
        </a:xfrm>
      </p:grpSpPr>
      <p:sp>
        <p:nvSpPr>
          <p:cNvPr id="2583" name="Google Shape;2583;gb1babc3926_1_64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4" name="Google Shape;2584;gb1babc3926_1_64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smtClean="0"/>
              <a:t>YearBuilt</a:t>
            </a:r>
            <a:r>
              <a:rPr lang="en-US" dirty="0" smtClean="0"/>
              <a:t> was a feature that changed positions throughout in the unrefined and refined models. It was</a:t>
            </a:r>
            <a:r>
              <a:rPr lang="en-US" baseline="0" dirty="0" smtClean="0"/>
              <a:t> frequently mentioned as significant and important, with it being considered more important in the refined model than </a:t>
            </a:r>
            <a:r>
              <a:rPr lang="en-US" baseline="0" smtClean="0"/>
              <a:t>the unrefined model. </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3"/>
        <p:cNvGrpSpPr/>
        <p:nvPr/>
      </p:nvGrpSpPr>
      <p:grpSpPr>
        <a:xfrm>
          <a:off x="0" y="0"/>
          <a:ext cx="0" cy="0"/>
          <a:chOff x="0" y="0"/>
          <a:chExt cx="0" cy="0"/>
        </a:xfrm>
      </p:grpSpPr>
      <p:sp>
        <p:nvSpPr>
          <p:cNvPr id="1704" name="Google Shape;1704;gb1babc3926_0_15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5" name="Google Shape;1705;gb1babc3926_0_15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Ames </a:t>
            </a:r>
            <a:r>
              <a:rPr lang="en-US" dirty="0" smtClean="0"/>
              <a:t>dataset</a:t>
            </a:r>
            <a:r>
              <a:rPr lang="en-US" baseline="0" dirty="0" smtClean="0"/>
              <a:t> has </a:t>
            </a:r>
            <a:r>
              <a:rPr lang="en-US" baseline="0" dirty="0" smtClean="0"/>
              <a:t>multiple data types, with the majority being divided between categorical (string) and numeric (integer and float). When dealing with so many variables, it’s advised to properly assign the data types, otherwise preforming an analysis might not even work to begin with. As an example here, we know </a:t>
            </a:r>
            <a:r>
              <a:rPr lang="en-US" baseline="0" dirty="0" err="1" smtClean="0"/>
              <a:t>MSSubClass</a:t>
            </a:r>
            <a:r>
              <a:rPr lang="en-US" baseline="0" dirty="0" smtClean="0"/>
              <a:t> is a category, not an integer. This is important for </a:t>
            </a:r>
            <a:r>
              <a:rPr lang="en-US" baseline="0" dirty="0" err="1" smtClean="0"/>
              <a:t>labelencoding</a:t>
            </a:r>
            <a:r>
              <a:rPr lang="en-US" baseline="0" dirty="0" smtClean="0"/>
              <a:t>. I opted to convert the files to </a:t>
            </a:r>
            <a:r>
              <a:rPr lang="en-US" baseline="0" dirty="0" err="1" smtClean="0"/>
              <a:t>pkles</a:t>
            </a:r>
            <a:r>
              <a:rPr lang="en-US" baseline="0" dirty="0" smtClean="0"/>
              <a:t> for easier transfer from python file to python, which preserves data type integrity.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6"/>
        <p:cNvGrpSpPr/>
        <p:nvPr/>
      </p:nvGrpSpPr>
      <p:grpSpPr>
        <a:xfrm>
          <a:off x="0" y="0"/>
          <a:ext cx="0" cy="0"/>
          <a:chOff x="0" y="0"/>
          <a:chExt cx="0" cy="0"/>
        </a:xfrm>
      </p:grpSpPr>
      <p:sp>
        <p:nvSpPr>
          <p:cNvPr id="1727" name="Google Shape;1727;gb1babc3926_0_28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8" name="Google Shape;1728;gb1babc3926_0_28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Another preliminary</a:t>
            </a:r>
            <a:r>
              <a:rPr lang="en-US" baseline="0" dirty="0" smtClean="0"/>
              <a:t> to take into note is the amount of NA and Null values in your data. These can also lead to errors if they remain. One can drop the rows containing them, replace them with “none” or “0”, or replace them with the mean, median, or most likely value.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7"/>
        <p:cNvGrpSpPr/>
        <p:nvPr/>
      </p:nvGrpSpPr>
      <p:grpSpPr>
        <a:xfrm>
          <a:off x="0" y="0"/>
          <a:ext cx="0" cy="0"/>
          <a:chOff x="0" y="0"/>
          <a:chExt cx="0" cy="0"/>
        </a:xfrm>
      </p:grpSpPr>
      <p:sp>
        <p:nvSpPr>
          <p:cNvPr id="1748" name="Google Shape;1748;gb1babc3926_0_348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9" name="Google Shape;1749;gb1babc3926_0_34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Here we see a summary of the numeric features plotted</a:t>
            </a:r>
            <a:r>
              <a:rPr lang="en-US" baseline="0" dirty="0" smtClean="0"/>
              <a:t> against the target. As an overview, many of them seem to have a basic positive trend (just for example the first one top left, above ground living area, appears to coincide with linearity). Noticeable are also the variables that are ordinal, where several still maintain that positive trend, such as size of garage in car capacity (2</a:t>
            </a:r>
            <a:r>
              <a:rPr lang="en-US" baseline="30000" dirty="0" smtClean="0"/>
              <a:t>nd</a:t>
            </a:r>
            <a:r>
              <a:rPr lang="en-US" baseline="0" dirty="0" smtClean="0"/>
              <a:t> column, 4</a:t>
            </a:r>
            <a:r>
              <a:rPr lang="en-US" baseline="30000" dirty="0" smtClean="0"/>
              <a:t>th</a:t>
            </a:r>
            <a:r>
              <a:rPr lang="en-US" baseline="0" dirty="0" smtClean="0"/>
              <a:t> row).</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b1babc3926_0_40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 name="Google Shape;1774;gb1babc3926_0_40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previous overview showed</a:t>
            </a:r>
            <a:r>
              <a:rPr lang="en-US" baseline="0" dirty="0" smtClean="0"/>
              <a:t> what a MLR could analyze. As a model, regressions determine the strength of relationships between variables, as well as the statistical significance. MLR is unique in that it can be subject to multi-collinearity, where the more and more features that are added, the increasing likelihood that said features are going to influence each other and the outcome. </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With</a:t>
            </a:r>
            <a:r>
              <a:rPr lang="en-US" baseline="0" dirty="0" smtClean="0"/>
              <a:t> </a:t>
            </a:r>
            <a:r>
              <a:rPr lang="en-US" baseline="0" dirty="0" err="1" smtClean="0"/>
              <a:t>SalePrice</a:t>
            </a:r>
            <a:r>
              <a:rPr lang="en-US" baseline="0" dirty="0" smtClean="0"/>
              <a:t> being used as the target, a MLR was created. Here, the model claims that the most significant variables are the overall condition and quality, total basement square footage, above </a:t>
            </a:r>
            <a:r>
              <a:rPr lang="en-US" baseline="0" dirty="0" smtClean="0"/>
              <a:t>ground </a:t>
            </a:r>
            <a:r>
              <a:rPr lang="en-US" baseline="0" dirty="0" smtClean="0"/>
              <a:t>living area, and year built. The most insignificant variables were unfinished square feet of basement, open porch square feet, and condition proximity. This model’s R^2 was also .9, which, while not the highest, does have some credence to its predictive accuracy.</a:t>
            </a:r>
            <a:endParaRPr lang="en-US" dirty="0"/>
          </a:p>
        </p:txBody>
      </p:sp>
    </p:spTree>
    <p:extLst>
      <p:ext uri="{BB962C8B-B14F-4D97-AF65-F5344CB8AC3E}">
        <p14:creationId xmlns:p14="http://schemas.microsoft.com/office/powerpoint/2010/main" val="3908632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Here shows the correlations of what the MLR model told us,</a:t>
            </a:r>
            <a:r>
              <a:rPr lang="en-US" baseline="0" dirty="0" smtClean="0"/>
              <a:t> focusing only on the numeric results. We can see that just because something is highly correlated, doesn’t mean that it is statistically significant. For example, the model told us </a:t>
            </a:r>
            <a:r>
              <a:rPr lang="en-US" baseline="0" dirty="0" smtClean="0"/>
              <a:t>that </a:t>
            </a:r>
            <a:r>
              <a:rPr lang="en-US" baseline="0" dirty="0" err="1" smtClean="0"/>
              <a:t>TotalBsmtSF</a:t>
            </a:r>
            <a:r>
              <a:rPr lang="en-US" baseline="0" dirty="0" smtClean="0"/>
              <a:t> was the most significant numeric value, yet </a:t>
            </a:r>
            <a:r>
              <a:rPr lang="en-US" baseline="0" dirty="0" err="1" smtClean="0"/>
              <a:t>GrLivArea</a:t>
            </a:r>
            <a:r>
              <a:rPr lang="en-US" baseline="0" dirty="0" smtClean="0"/>
              <a:t> is </a:t>
            </a:r>
            <a:r>
              <a:rPr lang="en-US" baseline="0" dirty="0" smtClean="0"/>
              <a:t>the most highly correlated </a:t>
            </a:r>
            <a:r>
              <a:rPr lang="en-US" baseline="0" dirty="0" smtClean="0"/>
              <a:t>variable with our target. Another note is the feature </a:t>
            </a:r>
            <a:r>
              <a:rPr lang="en-US" baseline="0" dirty="0" err="1" smtClean="0"/>
              <a:t>EnclosedPorch</a:t>
            </a:r>
            <a:r>
              <a:rPr lang="en-US" baseline="0" dirty="0" smtClean="0"/>
              <a:t>, which the model told us was significant, </a:t>
            </a:r>
            <a:r>
              <a:rPr lang="en-US" baseline="0" dirty="0" smtClean="0"/>
              <a:t>yet it actually is </a:t>
            </a:r>
            <a:r>
              <a:rPr lang="en-US" baseline="0" dirty="0" smtClean="0"/>
              <a:t>not very correlated with anything. This is in comparison to </a:t>
            </a:r>
            <a:r>
              <a:rPr lang="en-US" baseline="0" dirty="0" err="1" smtClean="0"/>
              <a:t>OpenPorchSF</a:t>
            </a:r>
            <a:r>
              <a:rPr lang="en-US" baseline="0" dirty="0" smtClean="0"/>
              <a:t>, which was one of the most insignificant values, yet has a notable correlation with multiple values, including the target. </a:t>
            </a:r>
            <a:endParaRPr lang="en-US" dirty="0"/>
          </a:p>
        </p:txBody>
      </p:sp>
    </p:spTree>
    <p:extLst>
      <p:ext uri="{BB962C8B-B14F-4D97-AF65-F5344CB8AC3E}">
        <p14:creationId xmlns:p14="http://schemas.microsoft.com/office/powerpoint/2010/main" val="1895537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b1babc3926_0_64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6" name="Google Shape;1856;gb1babc3926_0_64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 random forest model is used to find feature importance,</a:t>
            </a:r>
            <a:r>
              <a:rPr lang="en-US" baseline="0" dirty="0" smtClean="0"/>
              <a:t> or the degree of dependency of variables. It is the combination of multiple decision trees, the hierarchical structures that use nodes to test attributes. Overfitting is when the test error no longer nears the training error as the model complexity increases. </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9375" y="-10550"/>
            <a:ext cx="9199200" cy="5180400"/>
          </a:xfrm>
          <a:prstGeom prst="rect">
            <a:avLst/>
          </a:prstGeom>
          <a:solidFill>
            <a:srgbClr val="FFFFF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0;p2"/>
          <p:cNvSpPr/>
          <p:nvPr/>
        </p:nvSpPr>
        <p:spPr>
          <a:xfrm>
            <a:off x="2921025" y="-76725"/>
            <a:ext cx="6292000" cy="5277351"/>
          </a:xfrm>
          <a:custGeom>
            <a:avLst/>
            <a:gdLst/>
            <a:ahLst/>
            <a:cxnLst/>
            <a:rect l="l" t="t" r="r" b="b"/>
            <a:pathLst>
              <a:path w="166411" h="211878" extrusionOk="0">
                <a:moveTo>
                  <a:pt x="87752" y="2728"/>
                </a:moveTo>
                <a:lnTo>
                  <a:pt x="0" y="211878"/>
                </a:lnTo>
                <a:lnTo>
                  <a:pt x="166411" y="211878"/>
                </a:lnTo>
                <a:lnTo>
                  <a:pt x="166411" y="0"/>
                </a:lnTo>
                <a:close/>
              </a:path>
            </a:pathLst>
          </a:custGeom>
          <a:solidFill>
            <a:schemeClr val="accent2"/>
          </a:solidFill>
          <a:ln>
            <a:noFill/>
          </a:ln>
        </p:spPr>
      </p:sp>
      <p:sp>
        <p:nvSpPr>
          <p:cNvPr id="11" name="Google Shape;11;p2"/>
          <p:cNvSpPr txBox="1">
            <a:spLocks noGrp="1"/>
          </p:cNvSpPr>
          <p:nvPr>
            <p:ph type="ctrTitle"/>
          </p:nvPr>
        </p:nvSpPr>
        <p:spPr>
          <a:xfrm>
            <a:off x="4622775" y="682100"/>
            <a:ext cx="3802800" cy="2343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4000"/>
              <a:buNone/>
              <a:defRPr sz="4000">
                <a:solidFill>
                  <a:schemeClr val="lt1"/>
                </a:solidFill>
              </a:defRPr>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4820775" y="3458000"/>
            <a:ext cx="36048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1400"/>
              <a:buNone/>
              <a:defRPr>
                <a:solidFill>
                  <a:schemeClr val="accent1"/>
                </a:solidFill>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382"/>
        <p:cNvGrpSpPr/>
        <p:nvPr/>
      </p:nvGrpSpPr>
      <p:grpSpPr>
        <a:xfrm>
          <a:off x="0" y="0"/>
          <a:ext cx="0" cy="0"/>
          <a:chOff x="0" y="0"/>
          <a:chExt cx="0" cy="0"/>
        </a:xfrm>
      </p:grpSpPr>
      <p:sp>
        <p:nvSpPr>
          <p:cNvPr id="383" name="Google Shape;383;p15"/>
          <p:cNvSpPr txBox="1">
            <a:spLocks noGrp="1"/>
          </p:cNvSpPr>
          <p:nvPr>
            <p:ph type="title"/>
          </p:nvPr>
        </p:nvSpPr>
        <p:spPr>
          <a:xfrm>
            <a:off x="2480700" y="1370519"/>
            <a:ext cx="4182600" cy="13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384" name="Google Shape;384;p15"/>
          <p:cNvSpPr txBox="1">
            <a:spLocks noGrp="1"/>
          </p:cNvSpPr>
          <p:nvPr>
            <p:ph type="subTitle" idx="1"/>
          </p:nvPr>
        </p:nvSpPr>
        <p:spPr>
          <a:xfrm>
            <a:off x="2665625" y="2731100"/>
            <a:ext cx="3629100" cy="104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grpSp>
        <p:nvGrpSpPr>
          <p:cNvPr id="385" name="Google Shape;385;p15"/>
          <p:cNvGrpSpPr/>
          <p:nvPr/>
        </p:nvGrpSpPr>
        <p:grpSpPr>
          <a:xfrm rot="-5400000">
            <a:off x="8110503" y="908422"/>
            <a:ext cx="1193550" cy="68100"/>
            <a:chOff x="557300" y="431950"/>
            <a:chExt cx="1193550" cy="68100"/>
          </a:xfrm>
        </p:grpSpPr>
        <p:sp>
          <p:nvSpPr>
            <p:cNvPr id="386" name="Google Shape;386;p1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 name="Google Shape;387;p1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1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1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1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1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1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393" name="Google Shape;393;p15"/>
          <p:cNvCxnSpPr/>
          <p:nvPr/>
        </p:nvCxnSpPr>
        <p:spPr>
          <a:xfrm>
            <a:off x="8707275" y="1743775"/>
            <a:ext cx="0" cy="3516900"/>
          </a:xfrm>
          <a:prstGeom prst="straightConnector1">
            <a:avLst/>
          </a:prstGeom>
          <a:noFill/>
          <a:ln w="9525" cap="flat" cmpd="sng">
            <a:solidFill>
              <a:srgbClr val="0C343D"/>
            </a:solidFill>
            <a:prstDash val="solid"/>
            <a:round/>
            <a:headEnd type="none" w="med" len="med"/>
            <a:tailEnd type="none" w="med" len="med"/>
          </a:ln>
        </p:spPr>
      </p:cxnSp>
      <p:cxnSp>
        <p:nvCxnSpPr>
          <p:cNvPr id="394" name="Google Shape;394;p15"/>
          <p:cNvCxnSpPr/>
          <p:nvPr/>
        </p:nvCxnSpPr>
        <p:spPr>
          <a:xfrm>
            <a:off x="-560741" y="4643550"/>
            <a:ext cx="3257400" cy="0"/>
          </a:xfrm>
          <a:prstGeom prst="straightConnector1">
            <a:avLst/>
          </a:prstGeom>
          <a:noFill/>
          <a:ln w="9525" cap="flat" cmpd="sng">
            <a:solidFill>
              <a:srgbClr val="0C343D"/>
            </a:solidFill>
            <a:prstDash val="solid"/>
            <a:round/>
            <a:headEnd type="none" w="med" len="med"/>
            <a:tailEnd type="none" w="med" len="med"/>
          </a:ln>
        </p:spPr>
      </p:cxnSp>
      <p:grpSp>
        <p:nvGrpSpPr>
          <p:cNvPr id="395" name="Google Shape;395;p15"/>
          <p:cNvGrpSpPr/>
          <p:nvPr/>
        </p:nvGrpSpPr>
        <p:grpSpPr>
          <a:xfrm>
            <a:off x="250425" y="4910500"/>
            <a:ext cx="1193550" cy="68100"/>
            <a:chOff x="557300" y="431950"/>
            <a:chExt cx="1193550" cy="68100"/>
          </a:xfrm>
        </p:grpSpPr>
        <p:sp>
          <p:nvSpPr>
            <p:cNvPr id="396" name="Google Shape;396;p1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1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1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1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1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1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1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406"/>
        <p:cNvGrpSpPr/>
        <p:nvPr/>
      </p:nvGrpSpPr>
      <p:grpSpPr>
        <a:xfrm>
          <a:off x="0" y="0"/>
          <a:ext cx="0" cy="0"/>
          <a:chOff x="0" y="0"/>
          <a:chExt cx="0" cy="0"/>
        </a:xfrm>
      </p:grpSpPr>
      <p:sp>
        <p:nvSpPr>
          <p:cNvPr id="407" name="Google Shape;407;p17"/>
          <p:cNvSpPr txBox="1">
            <a:spLocks noGrp="1"/>
          </p:cNvSpPr>
          <p:nvPr>
            <p:ph type="title"/>
          </p:nvPr>
        </p:nvSpPr>
        <p:spPr>
          <a:xfrm>
            <a:off x="4857400" y="3472700"/>
            <a:ext cx="2403900" cy="418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600"/>
              <a:buFont typeface="Montserrat Medium"/>
              <a:buNone/>
              <a:defRPr sz="1600">
                <a:solidFill>
                  <a:schemeClr val="accent3"/>
                </a:solidFill>
                <a:latin typeface="Montserrat Medium"/>
                <a:ea typeface="Montserrat Medium"/>
                <a:cs typeface="Montserrat Medium"/>
                <a:sym typeface="Montserrat Medium"/>
              </a:defRPr>
            </a:lvl1pPr>
            <a:lvl2pPr lvl="1"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2pPr>
            <a:lvl3pPr lvl="2"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3pPr>
            <a:lvl4pPr lvl="3"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4pPr>
            <a:lvl5pPr lvl="4"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5pPr>
            <a:lvl6pPr lvl="5"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6pPr>
            <a:lvl7pPr lvl="6"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7pPr>
            <a:lvl8pPr lvl="7"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8pPr>
            <a:lvl9pPr lvl="8"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9pPr>
          </a:lstStyle>
          <a:p>
            <a:endParaRPr/>
          </a:p>
        </p:txBody>
      </p:sp>
      <p:sp>
        <p:nvSpPr>
          <p:cNvPr id="408" name="Google Shape;408;p17"/>
          <p:cNvSpPr txBox="1">
            <a:spLocks noGrp="1"/>
          </p:cNvSpPr>
          <p:nvPr>
            <p:ph type="subTitle" idx="1"/>
          </p:nvPr>
        </p:nvSpPr>
        <p:spPr>
          <a:xfrm>
            <a:off x="4857409" y="1252600"/>
            <a:ext cx="3571800" cy="2041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200"/>
              <a:buFont typeface="Montserrat"/>
              <a:buNone/>
              <a:defRPr sz="2200" b="1">
                <a:solidFill>
                  <a:schemeClr val="dk1"/>
                </a:solidFill>
                <a:latin typeface="Montserrat"/>
                <a:ea typeface="Montserrat"/>
                <a:cs typeface="Montserrat"/>
                <a:sym typeface="Montserrat"/>
              </a:defRPr>
            </a:lvl1pPr>
            <a:lvl2pPr lvl="1" rtl="0">
              <a:lnSpc>
                <a:spcPct val="100000"/>
              </a:lnSpc>
              <a:spcBef>
                <a:spcPts val="0"/>
              </a:spcBef>
              <a:spcAft>
                <a:spcPts val="0"/>
              </a:spcAft>
              <a:buClr>
                <a:schemeClr val="accent3"/>
              </a:buClr>
              <a:buSzPts val="2200"/>
              <a:buNone/>
              <a:defRPr sz="2200">
                <a:solidFill>
                  <a:schemeClr val="accent3"/>
                </a:solidFill>
              </a:defRPr>
            </a:lvl2pPr>
            <a:lvl3pPr lvl="2" rtl="0">
              <a:lnSpc>
                <a:spcPct val="100000"/>
              </a:lnSpc>
              <a:spcBef>
                <a:spcPts val="0"/>
              </a:spcBef>
              <a:spcAft>
                <a:spcPts val="0"/>
              </a:spcAft>
              <a:buClr>
                <a:schemeClr val="accent3"/>
              </a:buClr>
              <a:buSzPts val="2200"/>
              <a:buNone/>
              <a:defRPr sz="2200">
                <a:solidFill>
                  <a:schemeClr val="accent3"/>
                </a:solidFill>
              </a:defRPr>
            </a:lvl3pPr>
            <a:lvl4pPr lvl="3" rtl="0">
              <a:lnSpc>
                <a:spcPct val="100000"/>
              </a:lnSpc>
              <a:spcBef>
                <a:spcPts val="0"/>
              </a:spcBef>
              <a:spcAft>
                <a:spcPts val="0"/>
              </a:spcAft>
              <a:buClr>
                <a:schemeClr val="accent3"/>
              </a:buClr>
              <a:buSzPts val="2200"/>
              <a:buNone/>
              <a:defRPr sz="2200">
                <a:solidFill>
                  <a:schemeClr val="accent3"/>
                </a:solidFill>
              </a:defRPr>
            </a:lvl4pPr>
            <a:lvl5pPr lvl="4" rtl="0">
              <a:lnSpc>
                <a:spcPct val="100000"/>
              </a:lnSpc>
              <a:spcBef>
                <a:spcPts val="0"/>
              </a:spcBef>
              <a:spcAft>
                <a:spcPts val="0"/>
              </a:spcAft>
              <a:buClr>
                <a:schemeClr val="accent3"/>
              </a:buClr>
              <a:buSzPts val="2200"/>
              <a:buNone/>
              <a:defRPr sz="2200">
                <a:solidFill>
                  <a:schemeClr val="accent3"/>
                </a:solidFill>
              </a:defRPr>
            </a:lvl5pPr>
            <a:lvl6pPr lvl="5" rtl="0">
              <a:lnSpc>
                <a:spcPct val="100000"/>
              </a:lnSpc>
              <a:spcBef>
                <a:spcPts val="0"/>
              </a:spcBef>
              <a:spcAft>
                <a:spcPts val="0"/>
              </a:spcAft>
              <a:buClr>
                <a:schemeClr val="accent3"/>
              </a:buClr>
              <a:buSzPts val="2200"/>
              <a:buNone/>
              <a:defRPr sz="2200">
                <a:solidFill>
                  <a:schemeClr val="accent3"/>
                </a:solidFill>
              </a:defRPr>
            </a:lvl6pPr>
            <a:lvl7pPr lvl="6" rtl="0">
              <a:lnSpc>
                <a:spcPct val="100000"/>
              </a:lnSpc>
              <a:spcBef>
                <a:spcPts val="0"/>
              </a:spcBef>
              <a:spcAft>
                <a:spcPts val="0"/>
              </a:spcAft>
              <a:buClr>
                <a:schemeClr val="accent3"/>
              </a:buClr>
              <a:buSzPts val="2200"/>
              <a:buNone/>
              <a:defRPr sz="2200">
                <a:solidFill>
                  <a:schemeClr val="accent3"/>
                </a:solidFill>
              </a:defRPr>
            </a:lvl7pPr>
            <a:lvl8pPr lvl="7" rtl="0">
              <a:lnSpc>
                <a:spcPct val="100000"/>
              </a:lnSpc>
              <a:spcBef>
                <a:spcPts val="0"/>
              </a:spcBef>
              <a:spcAft>
                <a:spcPts val="0"/>
              </a:spcAft>
              <a:buClr>
                <a:schemeClr val="accent3"/>
              </a:buClr>
              <a:buSzPts val="2200"/>
              <a:buNone/>
              <a:defRPr sz="2200">
                <a:solidFill>
                  <a:schemeClr val="accent3"/>
                </a:solidFill>
              </a:defRPr>
            </a:lvl8pPr>
            <a:lvl9pPr lvl="8" rtl="0">
              <a:lnSpc>
                <a:spcPct val="100000"/>
              </a:lnSpc>
              <a:spcBef>
                <a:spcPts val="0"/>
              </a:spcBef>
              <a:spcAft>
                <a:spcPts val="0"/>
              </a:spcAft>
              <a:buClr>
                <a:schemeClr val="accent3"/>
              </a:buClr>
              <a:buSzPts val="2200"/>
              <a:buNone/>
              <a:defRPr sz="2200">
                <a:solidFill>
                  <a:schemeClr val="accent3"/>
                </a:solidFill>
              </a:defRPr>
            </a:lvl9pPr>
          </a:lstStyle>
          <a:p>
            <a:endParaRPr/>
          </a:p>
        </p:txBody>
      </p:sp>
      <p:grpSp>
        <p:nvGrpSpPr>
          <p:cNvPr id="409" name="Google Shape;409;p17"/>
          <p:cNvGrpSpPr/>
          <p:nvPr/>
        </p:nvGrpSpPr>
        <p:grpSpPr>
          <a:xfrm rot="-5400000">
            <a:off x="-140350" y="687150"/>
            <a:ext cx="1193550" cy="205725"/>
            <a:chOff x="250425" y="4752475"/>
            <a:chExt cx="1193550" cy="205725"/>
          </a:xfrm>
        </p:grpSpPr>
        <p:grpSp>
          <p:nvGrpSpPr>
            <p:cNvPr id="410" name="Google Shape;410;p17"/>
            <p:cNvGrpSpPr/>
            <p:nvPr/>
          </p:nvGrpSpPr>
          <p:grpSpPr>
            <a:xfrm>
              <a:off x="250425" y="4890100"/>
              <a:ext cx="1193550" cy="68100"/>
              <a:chOff x="557300" y="431950"/>
              <a:chExt cx="1193550" cy="68100"/>
            </a:xfrm>
          </p:grpSpPr>
          <p:sp>
            <p:nvSpPr>
              <p:cNvPr id="411" name="Google Shape;411;p1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12;p1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1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1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1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1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17;p1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8" name="Google Shape;418;p17"/>
            <p:cNvGrpSpPr/>
            <p:nvPr/>
          </p:nvGrpSpPr>
          <p:grpSpPr>
            <a:xfrm>
              <a:off x="250425" y="4752475"/>
              <a:ext cx="1193550" cy="68100"/>
              <a:chOff x="557300" y="431950"/>
              <a:chExt cx="1193550" cy="68100"/>
            </a:xfrm>
          </p:grpSpPr>
          <p:sp>
            <p:nvSpPr>
              <p:cNvPr id="419" name="Google Shape;419;p1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420;p1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1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1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 name="Google Shape;423;p1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24;p1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 name="Google Shape;425;p1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26" name="Google Shape;426;p17"/>
          <p:cNvGrpSpPr/>
          <p:nvPr/>
        </p:nvGrpSpPr>
        <p:grpSpPr>
          <a:xfrm>
            <a:off x="7733867" y="4910500"/>
            <a:ext cx="1193550" cy="68100"/>
            <a:chOff x="557300" y="431950"/>
            <a:chExt cx="1193550" cy="68100"/>
          </a:xfrm>
        </p:grpSpPr>
        <p:sp>
          <p:nvSpPr>
            <p:cNvPr id="427" name="Google Shape;427;p17"/>
            <p:cNvSpPr/>
            <p:nvPr/>
          </p:nvSpPr>
          <p:spPr>
            <a:xfrm>
              <a:off x="55730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28;p17"/>
            <p:cNvSpPr/>
            <p:nvPr/>
          </p:nvSpPr>
          <p:spPr>
            <a:xfrm>
              <a:off x="744875"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17"/>
            <p:cNvSpPr/>
            <p:nvPr/>
          </p:nvSpPr>
          <p:spPr>
            <a:xfrm>
              <a:off x="93245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17"/>
            <p:cNvSpPr/>
            <p:nvPr/>
          </p:nvSpPr>
          <p:spPr>
            <a:xfrm>
              <a:off x="1120025"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17"/>
            <p:cNvSpPr/>
            <p:nvPr/>
          </p:nvSpPr>
          <p:spPr>
            <a:xfrm>
              <a:off x="130760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17"/>
            <p:cNvSpPr/>
            <p:nvPr/>
          </p:nvSpPr>
          <p:spPr>
            <a:xfrm>
              <a:off x="1495175"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17"/>
            <p:cNvSpPr/>
            <p:nvPr/>
          </p:nvSpPr>
          <p:spPr>
            <a:xfrm>
              <a:off x="168275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2">
    <p:spTree>
      <p:nvGrpSpPr>
        <p:cNvPr id="1" name="Shape 522"/>
        <p:cNvGrpSpPr/>
        <p:nvPr/>
      </p:nvGrpSpPr>
      <p:grpSpPr>
        <a:xfrm>
          <a:off x="0" y="0"/>
          <a:ext cx="0" cy="0"/>
          <a:chOff x="0" y="0"/>
          <a:chExt cx="0" cy="0"/>
        </a:xfrm>
      </p:grpSpPr>
      <p:sp>
        <p:nvSpPr>
          <p:cNvPr id="523" name="Google Shape;523;p20"/>
          <p:cNvSpPr txBox="1">
            <a:spLocks noGrp="1"/>
          </p:cNvSpPr>
          <p:nvPr>
            <p:ph type="subTitle" idx="1"/>
          </p:nvPr>
        </p:nvSpPr>
        <p:spPr>
          <a:xfrm>
            <a:off x="2006850" y="1078150"/>
            <a:ext cx="5130300" cy="37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2pPr>
            <a:lvl3pPr lvl="2"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3pPr>
            <a:lvl4pPr lvl="3"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4pPr>
            <a:lvl5pPr lvl="4"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5pPr>
            <a:lvl6pPr lvl="5"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6pPr>
            <a:lvl7pPr lvl="6"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7pPr>
            <a:lvl8pPr lvl="7"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8pPr>
            <a:lvl9pPr lvl="8"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524" name="Google Shape;524;p20"/>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SzPts val="2150"/>
              <a:buNone/>
              <a:defRPr sz="2150"/>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525" name="Google Shape;525;p20"/>
          <p:cNvSpPr txBox="1">
            <a:spLocks noGrp="1"/>
          </p:cNvSpPr>
          <p:nvPr>
            <p:ph type="subTitle" idx="2"/>
          </p:nvPr>
        </p:nvSpPr>
        <p:spPr>
          <a:xfrm>
            <a:off x="971250" y="1584925"/>
            <a:ext cx="3488400" cy="119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6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
        <p:nvSpPr>
          <p:cNvPr id="526" name="Google Shape;526;p20"/>
          <p:cNvSpPr txBox="1">
            <a:spLocks noGrp="1"/>
          </p:cNvSpPr>
          <p:nvPr>
            <p:ph type="subTitle" idx="3"/>
          </p:nvPr>
        </p:nvSpPr>
        <p:spPr>
          <a:xfrm>
            <a:off x="4684350" y="1584925"/>
            <a:ext cx="3488400" cy="119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6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527"/>
        <p:cNvGrpSpPr/>
        <p:nvPr/>
      </p:nvGrpSpPr>
      <p:grpSpPr>
        <a:xfrm>
          <a:off x="0" y="0"/>
          <a:ext cx="0" cy="0"/>
          <a:chOff x="0" y="0"/>
          <a:chExt cx="0" cy="0"/>
        </a:xfrm>
      </p:grpSpPr>
      <p:sp>
        <p:nvSpPr>
          <p:cNvPr id="528" name="Google Shape;528;p21"/>
          <p:cNvSpPr txBox="1">
            <a:spLocks noGrp="1"/>
          </p:cNvSpPr>
          <p:nvPr>
            <p:ph type="title"/>
          </p:nvPr>
        </p:nvSpPr>
        <p:spPr>
          <a:xfrm>
            <a:off x="5887089" y="2464722"/>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29" name="Google Shape;529;p21"/>
          <p:cNvSpPr txBox="1">
            <a:spLocks noGrp="1"/>
          </p:cNvSpPr>
          <p:nvPr>
            <p:ph type="subTitle" idx="1"/>
          </p:nvPr>
        </p:nvSpPr>
        <p:spPr>
          <a:xfrm>
            <a:off x="5887089" y="2814767"/>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0" name="Google Shape;530;p21"/>
          <p:cNvSpPr txBox="1">
            <a:spLocks noGrp="1"/>
          </p:cNvSpPr>
          <p:nvPr>
            <p:ph type="title" idx="2"/>
          </p:nvPr>
        </p:nvSpPr>
        <p:spPr>
          <a:xfrm>
            <a:off x="5887089" y="3626759"/>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1" name="Google Shape;531;p21"/>
          <p:cNvSpPr txBox="1">
            <a:spLocks noGrp="1"/>
          </p:cNvSpPr>
          <p:nvPr>
            <p:ph type="subTitle" idx="3"/>
          </p:nvPr>
        </p:nvSpPr>
        <p:spPr>
          <a:xfrm>
            <a:off x="5887089" y="3976804"/>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2" name="Google Shape;532;p21"/>
          <p:cNvSpPr txBox="1">
            <a:spLocks noGrp="1"/>
          </p:cNvSpPr>
          <p:nvPr>
            <p:ph type="title" idx="4"/>
          </p:nvPr>
        </p:nvSpPr>
        <p:spPr>
          <a:xfrm>
            <a:off x="5887089" y="130268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3" name="Google Shape;533;p21"/>
          <p:cNvSpPr txBox="1">
            <a:spLocks noGrp="1"/>
          </p:cNvSpPr>
          <p:nvPr>
            <p:ph type="subTitle" idx="5"/>
          </p:nvPr>
        </p:nvSpPr>
        <p:spPr>
          <a:xfrm>
            <a:off x="5887089" y="1652730"/>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4" name="Google Shape;534;p21"/>
          <p:cNvSpPr txBox="1">
            <a:spLocks noGrp="1"/>
          </p:cNvSpPr>
          <p:nvPr>
            <p:ph type="title" idx="6"/>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7">
    <p:spTree>
      <p:nvGrpSpPr>
        <p:cNvPr id="1" name="Shape 535"/>
        <p:cNvGrpSpPr/>
        <p:nvPr/>
      </p:nvGrpSpPr>
      <p:grpSpPr>
        <a:xfrm>
          <a:off x="0" y="0"/>
          <a:ext cx="0" cy="0"/>
          <a:chOff x="0" y="0"/>
          <a:chExt cx="0" cy="0"/>
        </a:xfrm>
      </p:grpSpPr>
      <p:sp>
        <p:nvSpPr>
          <p:cNvPr id="536" name="Google Shape;536;p22"/>
          <p:cNvSpPr txBox="1">
            <a:spLocks noGrp="1"/>
          </p:cNvSpPr>
          <p:nvPr>
            <p:ph type="title"/>
          </p:nvPr>
        </p:nvSpPr>
        <p:spPr>
          <a:xfrm>
            <a:off x="4800450" y="207085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7" name="Google Shape;537;p22"/>
          <p:cNvSpPr txBox="1">
            <a:spLocks noGrp="1"/>
          </p:cNvSpPr>
          <p:nvPr>
            <p:ph type="subTitle" idx="1"/>
          </p:nvPr>
        </p:nvSpPr>
        <p:spPr>
          <a:xfrm>
            <a:off x="4800450" y="2329077"/>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8" name="Google Shape;538;p22"/>
          <p:cNvSpPr txBox="1">
            <a:spLocks noGrp="1"/>
          </p:cNvSpPr>
          <p:nvPr>
            <p:ph type="title" idx="2"/>
          </p:nvPr>
        </p:nvSpPr>
        <p:spPr>
          <a:xfrm>
            <a:off x="1894650" y="389070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9" name="Google Shape;539;p22"/>
          <p:cNvSpPr txBox="1">
            <a:spLocks noGrp="1"/>
          </p:cNvSpPr>
          <p:nvPr>
            <p:ph type="subTitle" idx="3"/>
          </p:nvPr>
        </p:nvSpPr>
        <p:spPr>
          <a:xfrm>
            <a:off x="1894650" y="4149075"/>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40" name="Google Shape;540;p22"/>
          <p:cNvSpPr txBox="1">
            <a:spLocks noGrp="1"/>
          </p:cNvSpPr>
          <p:nvPr>
            <p:ph type="title" idx="4"/>
          </p:nvPr>
        </p:nvSpPr>
        <p:spPr>
          <a:xfrm>
            <a:off x="1894650" y="207085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41" name="Google Shape;541;p22"/>
          <p:cNvSpPr txBox="1">
            <a:spLocks noGrp="1"/>
          </p:cNvSpPr>
          <p:nvPr>
            <p:ph type="subTitle" idx="5"/>
          </p:nvPr>
        </p:nvSpPr>
        <p:spPr>
          <a:xfrm>
            <a:off x="1894650" y="2329077"/>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42" name="Google Shape;542;p22"/>
          <p:cNvSpPr txBox="1">
            <a:spLocks noGrp="1"/>
          </p:cNvSpPr>
          <p:nvPr>
            <p:ph type="title" idx="6"/>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543" name="Google Shape;543;p22"/>
          <p:cNvSpPr txBox="1">
            <a:spLocks noGrp="1"/>
          </p:cNvSpPr>
          <p:nvPr>
            <p:ph type="title" idx="7"/>
          </p:nvPr>
        </p:nvSpPr>
        <p:spPr>
          <a:xfrm>
            <a:off x="4800450" y="389070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44" name="Google Shape;544;p22"/>
          <p:cNvSpPr txBox="1">
            <a:spLocks noGrp="1"/>
          </p:cNvSpPr>
          <p:nvPr>
            <p:ph type="subTitle" idx="8"/>
          </p:nvPr>
        </p:nvSpPr>
        <p:spPr>
          <a:xfrm>
            <a:off x="4800450" y="4149075"/>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545" name="Google Shape;545;p22"/>
          <p:cNvCxnSpPr/>
          <p:nvPr/>
        </p:nvCxnSpPr>
        <p:spPr>
          <a:xfrm rot="5400000">
            <a:off x="7378426" y="3765324"/>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546" name="Google Shape;546;p22"/>
          <p:cNvGrpSpPr/>
          <p:nvPr/>
        </p:nvGrpSpPr>
        <p:grpSpPr>
          <a:xfrm flipH="1">
            <a:off x="8070374" y="3656565"/>
            <a:ext cx="486100" cy="1193550"/>
            <a:chOff x="8255228" y="345697"/>
            <a:chExt cx="486100" cy="1193550"/>
          </a:xfrm>
        </p:grpSpPr>
        <p:grpSp>
          <p:nvGrpSpPr>
            <p:cNvPr id="547" name="Google Shape;547;p22"/>
            <p:cNvGrpSpPr/>
            <p:nvPr/>
          </p:nvGrpSpPr>
          <p:grpSpPr>
            <a:xfrm rot="-5400000">
              <a:off x="8041690" y="839610"/>
              <a:ext cx="1193550" cy="205725"/>
              <a:chOff x="250425" y="4752475"/>
              <a:chExt cx="1193550" cy="205725"/>
            </a:xfrm>
          </p:grpSpPr>
          <p:grpSp>
            <p:nvGrpSpPr>
              <p:cNvPr id="548" name="Google Shape;548;p22"/>
              <p:cNvGrpSpPr/>
              <p:nvPr/>
            </p:nvGrpSpPr>
            <p:grpSpPr>
              <a:xfrm>
                <a:off x="250425" y="4890100"/>
                <a:ext cx="1193550" cy="68100"/>
                <a:chOff x="557300" y="431950"/>
                <a:chExt cx="1193550" cy="68100"/>
              </a:xfrm>
            </p:grpSpPr>
            <p:sp>
              <p:nvSpPr>
                <p:cNvPr id="549" name="Google Shape;549;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0" name="Google Shape;550;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 name="Google Shape;551;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 name="Google Shape;552;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 name="Google Shape;553;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4" name="Google Shape;554;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 name="Google Shape;555;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56" name="Google Shape;556;p22"/>
              <p:cNvGrpSpPr/>
              <p:nvPr/>
            </p:nvGrpSpPr>
            <p:grpSpPr>
              <a:xfrm>
                <a:off x="250425" y="4752475"/>
                <a:ext cx="1193550" cy="68100"/>
                <a:chOff x="557300" y="431950"/>
                <a:chExt cx="1193550" cy="68100"/>
              </a:xfrm>
            </p:grpSpPr>
            <p:sp>
              <p:nvSpPr>
                <p:cNvPr id="557" name="Google Shape;557;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 name="Google Shape;558;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 name="Google Shape;559;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 name="Google Shape;560;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 name="Google Shape;561;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64" name="Google Shape;564;p22"/>
            <p:cNvGrpSpPr/>
            <p:nvPr/>
          </p:nvGrpSpPr>
          <p:grpSpPr>
            <a:xfrm rot="-5400000">
              <a:off x="7761315" y="839610"/>
              <a:ext cx="1193550" cy="205725"/>
              <a:chOff x="250425" y="4752475"/>
              <a:chExt cx="1193550" cy="205725"/>
            </a:xfrm>
          </p:grpSpPr>
          <p:grpSp>
            <p:nvGrpSpPr>
              <p:cNvPr id="565" name="Google Shape;565;p22"/>
              <p:cNvGrpSpPr/>
              <p:nvPr/>
            </p:nvGrpSpPr>
            <p:grpSpPr>
              <a:xfrm>
                <a:off x="250425" y="4890100"/>
                <a:ext cx="1193550" cy="68100"/>
                <a:chOff x="557300" y="431950"/>
                <a:chExt cx="1193550" cy="68100"/>
              </a:xfrm>
            </p:grpSpPr>
            <p:sp>
              <p:nvSpPr>
                <p:cNvPr id="566" name="Google Shape;566;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570;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3" name="Google Shape;573;p22"/>
              <p:cNvGrpSpPr/>
              <p:nvPr/>
            </p:nvGrpSpPr>
            <p:grpSpPr>
              <a:xfrm>
                <a:off x="250425" y="4752475"/>
                <a:ext cx="1193550" cy="68100"/>
                <a:chOff x="557300" y="431950"/>
                <a:chExt cx="1193550" cy="68100"/>
              </a:xfrm>
            </p:grpSpPr>
            <p:sp>
              <p:nvSpPr>
                <p:cNvPr id="574" name="Google Shape;574;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 name="Google Shape;575;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 name="Google Shape;576;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577;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 name="Google Shape;578;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579;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580;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CUSTOM_8">
    <p:spTree>
      <p:nvGrpSpPr>
        <p:cNvPr id="1" name="Shape 581"/>
        <p:cNvGrpSpPr/>
        <p:nvPr/>
      </p:nvGrpSpPr>
      <p:grpSpPr>
        <a:xfrm>
          <a:off x="0" y="0"/>
          <a:ext cx="0" cy="0"/>
          <a:chOff x="0" y="0"/>
          <a:chExt cx="0" cy="0"/>
        </a:xfrm>
      </p:grpSpPr>
      <p:sp>
        <p:nvSpPr>
          <p:cNvPr id="582" name="Google Shape;582;p23"/>
          <p:cNvSpPr txBox="1">
            <a:spLocks noGrp="1"/>
          </p:cNvSpPr>
          <p:nvPr>
            <p:ph type="title"/>
          </p:nvPr>
        </p:nvSpPr>
        <p:spPr>
          <a:xfrm>
            <a:off x="2125175" y="3815675"/>
            <a:ext cx="2632200" cy="29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83" name="Google Shape;583;p23"/>
          <p:cNvSpPr txBox="1">
            <a:spLocks noGrp="1"/>
          </p:cNvSpPr>
          <p:nvPr>
            <p:ph type="subTitle" idx="1"/>
          </p:nvPr>
        </p:nvSpPr>
        <p:spPr>
          <a:xfrm>
            <a:off x="2125174" y="4110875"/>
            <a:ext cx="4045200" cy="418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84" name="Google Shape;584;p23"/>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585" name="Google Shape;585;p23"/>
          <p:cNvSpPr txBox="1">
            <a:spLocks noGrp="1"/>
          </p:cNvSpPr>
          <p:nvPr>
            <p:ph type="title" idx="3"/>
          </p:nvPr>
        </p:nvSpPr>
        <p:spPr>
          <a:xfrm>
            <a:off x="2125175" y="1505225"/>
            <a:ext cx="2632200" cy="29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86" name="Google Shape;586;p23"/>
          <p:cNvSpPr txBox="1">
            <a:spLocks noGrp="1"/>
          </p:cNvSpPr>
          <p:nvPr>
            <p:ph type="subTitle" idx="4"/>
          </p:nvPr>
        </p:nvSpPr>
        <p:spPr>
          <a:xfrm>
            <a:off x="2125174" y="1800500"/>
            <a:ext cx="4009200" cy="41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587" name="Google Shape;587;p23"/>
          <p:cNvCxnSpPr/>
          <p:nvPr/>
        </p:nvCxnSpPr>
        <p:spPr>
          <a:xfrm>
            <a:off x="-560741" y="4643550"/>
            <a:ext cx="9889500" cy="0"/>
          </a:xfrm>
          <a:prstGeom prst="straightConnector1">
            <a:avLst/>
          </a:prstGeom>
          <a:noFill/>
          <a:ln w="9525" cap="flat" cmpd="sng">
            <a:solidFill>
              <a:srgbClr val="0C343D"/>
            </a:solidFill>
            <a:prstDash val="solid"/>
            <a:round/>
            <a:headEnd type="none" w="med" len="med"/>
            <a:tailEnd type="none" w="med" len="med"/>
          </a:ln>
        </p:spPr>
      </p:cxnSp>
      <p:grpSp>
        <p:nvGrpSpPr>
          <p:cNvPr id="588" name="Google Shape;588;p23"/>
          <p:cNvGrpSpPr/>
          <p:nvPr/>
        </p:nvGrpSpPr>
        <p:grpSpPr>
          <a:xfrm>
            <a:off x="3975225" y="4910500"/>
            <a:ext cx="1193550" cy="68100"/>
            <a:chOff x="557300" y="431950"/>
            <a:chExt cx="1193550" cy="68100"/>
          </a:xfrm>
        </p:grpSpPr>
        <p:sp>
          <p:nvSpPr>
            <p:cNvPr id="589" name="Google Shape;589;p2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0" name="Google Shape;590;p2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2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592;p2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593;p2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 name="Google Shape;594;p2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 name="Google Shape;595;p2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596" name="Google Shape;596;p23"/>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597" name="Google Shape;597;p23"/>
          <p:cNvGrpSpPr/>
          <p:nvPr/>
        </p:nvGrpSpPr>
        <p:grpSpPr>
          <a:xfrm>
            <a:off x="7718425" y="193250"/>
            <a:ext cx="1193550" cy="68100"/>
            <a:chOff x="557300" y="431950"/>
            <a:chExt cx="1193550" cy="68100"/>
          </a:xfrm>
        </p:grpSpPr>
        <p:sp>
          <p:nvSpPr>
            <p:cNvPr id="598" name="Google Shape;598;p2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599" name="Google Shape;599;p2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0" name="Google Shape;600;p2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1" name="Google Shape;601;p2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2" name="Google Shape;602;p2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3" name="Google Shape;603;p2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4" name="Google Shape;604;p2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
        <p:nvSpPr>
          <p:cNvPr id="605" name="Google Shape;605;p23"/>
          <p:cNvSpPr txBox="1">
            <a:spLocks noGrp="1"/>
          </p:cNvSpPr>
          <p:nvPr>
            <p:ph type="title" idx="5"/>
          </p:nvPr>
        </p:nvSpPr>
        <p:spPr>
          <a:xfrm>
            <a:off x="4446949" y="2660438"/>
            <a:ext cx="2632200" cy="295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600"/>
              <a:buFont typeface="Montserrat"/>
              <a:buNone/>
              <a:defRPr sz="1600" b="1">
                <a:solidFill>
                  <a:schemeClr val="dk1"/>
                </a:solidFill>
                <a:latin typeface="Montserrat"/>
                <a:ea typeface="Montserrat"/>
                <a:cs typeface="Montserrat"/>
                <a:sym typeface="Montserrat"/>
              </a:defRPr>
            </a:lvl1pPr>
            <a:lvl2pPr lvl="1"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606" name="Google Shape;606;p23"/>
          <p:cNvSpPr txBox="1">
            <a:spLocks noGrp="1"/>
          </p:cNvSpPr>
          <p:nvPr>
            <p:ph type="subTitle" idx="6"/>
          </p:nvPr>
        </p:nvSpPr>
        <p:spPr>
          <a:xfrm>
            <a:off x="3069949" y="2955713"/>
            <a:ext cx="4009200" cy="41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3"/>
              </a:buClr>
              <a:buSzPts val="1400"/>
              <a:buNone/>
              <a:defRPr sz="1400">
                <a:solidFill>
                  <a:schemeClr val="dk2"/>
                </a:solidFill>
              </a:defRPr>
            </a:lvl1pPr>
            <a:lvl2pPr lvl="1" algn="r" rtl="0">
              <a:lnSpc>
                <a:spcPct val="100000"/>
              </a:lnSpc>
              <a:spcBef>
                <a:spcPts val="0"/>
              </a:spcBef>
              <a:spcAft>
                <a:spcPts val="0"/>
              </a:spcAft>
              <a:buClr>
                <a:schemeClr val="accent3"/>
              </a:buClr>
              <a:buSzPts val="2100"/>
              <a:buNone/>
              <a:defRPr sz="2100">
                <a:solidFill>
                  <a:schemeClr val="accent3"/>
                </a:solidFill>
              </a:defRPr>
            </a:lvl2pPr>
            <a:lvl3pPr lvl="2" algn="r" rtl="0">
              <a:lnSpc>
                <a:spcPct val="100000"/>
              </a:lnSpc>
              <a:spcBef>
                <a:spcPts val="0"/>
              </a:spcBef>
              <a:spcAft>
                <a:spcPts val="0"/>
              </a:spcAft>
              <a:buClr>
                <a:schemeClr val="accent3"/>
              </a:buClr>
              <a:buSzPts val="2100"/>
              <a:buNone/>
              <a:defRPr sz="2100">
                <a:solidFill>
                  <a:schemeClr val="accent3"/>
                </a:solidFill>
              </a:defRPr>
            </a:lvl3pPr>
            <a:lvl4pPr lvl="3" algn="r" rtl="0">
              <a:lnSpc>
                <a:spcPct val="100000"/>
              </a:lnSpc>
              <a:spcBef>
                <a:spcPts val="0"/>
              </a:spcBef>
              <a:spcAft>
                <a:spcPts val="0"/>
              </a:spcAft>
              <a:buClr>
                <a:schemeClr val="accent3"/>
              </a:buClr>
              <a:buSzPts val="2100"/>
              <a:buNone/>
              <a:defRPr sz="2100">
                <a:solidFill>
                  <a:schemeClr val="accent3"/>
                </a:solidFill>
              </a:defRPr>
            </a:lvl4pPr>
            <a:lvl5pPr lvl="4" algn="r" rtl="0">
              <a:lnSpc>
                <a:spcPct val="100000"/>
              </a:lnSpc>
              <a:spcBef>
                <a:spcPts val="0"/>
              </a:spcBef>
              <a:spcAft>
                <a:spcPts val="0"/>
              </a:spcAft>
              <a:buClr>
                <a:schemeClr val="accent3"/>
              </a:buClr>
              <a:buSzPts val="2100"/>
              <a:buNone/>
              <a:defRPr sz="2100">
                <a:solidFill>
                  <a:schemeClr val="accent3"/>
                </a:solidFill>
              </a:defRPr>
            </a:lvl5pPr>
            <a:lvl6pPr lvl="5" algn="r" rtl="0">
              <a:lnSpc>
                <a:spcPct val="100000"/>
              </a:lnSpc>
              <a:spcBef>
                <a:spcPts val="0"/>
              </a:spcBef>
              <a:spcAft>
                <a:spcPts val="0"/>
              </a:spcAft>
              <a:buClr>
                <a:schemeClr val="accent3"/>
              </a:buClr>
              <a:buSzPts val="2100"/>
              <a:buNone/>
              <a:defRPr sz="2100">
                <a:solidFill>
                  <a:schemeClr val="accent3"/>
                </a:solidFill>
              </a:defRPr>
            </a:lvl6pPr>
            <a:lvl7pPr lvl="6" algn="r" rtl="0">
              <a:lnSpc>
                <a:spcPct val="100000"/>
              </a:lnSpc>
              <a:spcBef>
                <a:spcPts val="0"/>
              </a:spcBef>
              <a:spcAft>
                <a:spcPts val="0"/>
              </a:spcAft>
              <a:buClr>
                <a:schemeClr val="accent3"/>
              </a:buClr>
              <a:buSzPts val="2100"/>
              <a:buNone/>
              <a:defRPr sz="2100">
                <a:solidFill>
                  <a:schemeClr val="accent3"/>
                </a:solidFill>
              </a:defRPr>
            </a:lvl7pPr>
            <a:lvl8pPr lvl="7" algn="r" rtl="0">
              <a:lnSpc>
                <a:spcPct val="100000"/>
              </a:lnSpc>
              <a:spcBef>
                <a:spcPts val="0"/>
              </a:spcBef>
              <a:spcAft>
                <a:spcPts val="0"/>
              </a:spcAft>
              <a:buClr>
                <a:schemeClr val="accent3"/>
              </a:buClr>
              <a:buSzPts val="2100"/>
              <a:buNone/>
              <a:defRPr sz="2100">
                <a:solidFill>
                  <a:schemeClr val="accent3"/>
                </a:solidFill>
              </a:defRPr>
            </a:lvl8pPr>
            <a:lvl9pPr lvl="8" algn="r" rtl="0">
              <a:lnSpc>
                <a:spcPct val="100000"/>
              </a:lnSpc>
              <a:spcBef>
                <a:spcPts val="0"/>
              </a:spcBef>
              <a:spcAft>
                <a:spcPts val="0"/>
              </a:spcAft>
              <a:buClr>
                <a:schemeClr val="accent3"/>
              </a:buClr>
              <a:buSzPts val="2100"/>
              <a:buNone/>
              <a:defRPr sz="2100">
                <a:solidFill>
                  <a:schemeClr val="accent3"/>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p:cSld name="CUSTOM_9">
    <p:spTree>
      <p:nvGrpSpPr>
        <p:cNvPr id="1" name="Shape 607"/>
        <p:cNvGrpSpPr/>
        <p:nvPr/>
      </p:nvGrpSpPr>
      <p:grpSpPr>
        <a:xfrm>
          <a:off x="0" y="0"/>
          <a:ext cx="0" cy="0"/>
          <a:chOff x="0" y="0"/>
          <a:chExt cx="0" cy="0"/>
        </a:xfrm>
      </p:grpSpPr>
      <p:cxnSp>
        <p:nvCxnSpPr>
          <p:cNvPr id="608" name="Google Shape;608;p24"/>
          <p:cNvCxnSpPr/>
          <p:nvPr/>
        </p:nvCxnSpPr>
        <p:spPr>
          <a:xfrm>
            <a:off x="1967750" y="4777038"/>
            <a:ext cx="7176300" cy="0"/>
          </a:xfrm>
          <a:prstGeom prst="straightConnector1">
            <a:avLst/>
          </a:prstGeom>
          <a:noFill/>
          <a:ln w="9525" cap="flat" cmpd="sng">
            <a:solidFill>
              <a:srgbClr val="0C343D"/>
            </a:solidFill>
            <a:prstDash val="solid"/>
            <a:round/>
            <a:headEnd type="none" w="med" len="med"/>
            <a:tailEnd type="none" w="med" len="med"/>
          </a:ln>
        </p:spPr>
      </p:cxnSp>
      <p:grpSp>
        <p:nvGrpSpPr>
          <p:cNvPr id="609" name="Google Shape;609;p24"/>
          <p:cNvGrpSpPr/>
          <p:nvPr/>
        </p:nvGrpSpPr>
        <p:grpSpPr>
          <a:xfrm>
            <a:off x="250425" y="4772875"/>
            <a:ext cx="1193550" cy="205725"/>
            <a:chOff x="250425" y="4752475"/>
            <a:chExt cx="1193550" cy="205725"/>
          </a:xfrm>
        </p:grpSpPr>
        <p:grpSp>
          <p:nvGrpSpPr>
            <p:cNvPr id="610" name="Google Shape;610;p24"/>
            <p:cNvGrpSpPr/>
            <p:nvPr/>
          </p:nvGrpSpPr>
          <p:grpSpPr>
            <a:xfrm>
              <a:off x="250425" y="4890100"/>
              <a:ext cx="1193550" cy="68100"/>
              <a:chOff x="557300" y="431950"/>
              <a:chExt cx="1193550" cy="68100"/>
            </a:xfrm>
          </p:grpSpPr>
          <p:sp>
            <p:nvSpPr>
              <p:cNvPr id="611" name="Google Shape;611;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 name="Google Shape;612;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 name="Google Shape;613;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 name="Google Shape;614;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 name="Google Shape;615;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 name="Google Shape;616;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 name="Google Shape;617;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8" name="Google Shape;618;p24"/>
            <p:cNvGrpSpPr/>
            <p:nvPr/>
          </p:nvGrpSpPr>
          <p:grpSpPr>
            <a:xfrm>
              <a:off x="250425" y="4752475"/>
              <a:ext cx="1193550" cy="68100"/>
              <a:chOff x="557300" y="431950"/>
              <a:chExt cx="1193550" cy="68100"/>
            </a:xfrm>
          </p:grpSpPr>
          <p:sp>
            <p:nvSpPr>
              <p:cNvPr id="619" name="Google Shape;619;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 name="Google Shape;620;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 name="Google Shape;621;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2" name="Google Shape;622;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4" name="Google Shape;624;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 name="Google Shape;625;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626" name="Google Shape;626;p24"/>
          <p:cNvCxnSpPr/>
          <p:nvPr/>
        </p:nvCxnSpPr>
        <p:spPr>
          <a:xfrm>
            <a:off x="6335100" y="944800"/>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627" name="Google Shape;627;p24"/>
          <p:cNvGrpSpPr/>
          <p:nvPr/>
        </p:nvGrpSpPr>
        <p:grpSpPr>
          <a:xfrm rot="-5400000">
            <a:off x="8062841" y="-116153"/>
            <a:ext cx="486100" cy="1193550"/>
            <a:chOff x="8255228" y="345697"/>
            <a:chExt cx="486100" cy="1193550"/>
          </a:xfrm>
        </p:grpSpPr>
        <p:grpSp>
          <p:nvGrpSpPr>
            <p:cNvPr id="628" name="Google Shape;628;p24"/>
            <p:cNvGrpSpPr/>
            <p:nvPr/>
          </p:nvGrpSpPr>
          <p:grpSpPr>
            <a:xfrm rot="-5400000">
              <a:off x="8041690" y="839610"/>
              <a:ext cx="1193550" cy="205725"/>
              <a:chOff x="250425" y="4752475"/>
              <a:chExt cx="1193550" cy="205725"/>
            </a:xfrm>
          </p:grpSpPr>
          <p:grpSp>
            <p:nvGrpSpPr>
              <p:cNvPr id="629" name="Google Shape;629;p24"/>
              <p:cNvGrpSpPr/>
              <p:nvPr/>
            </p:nvGrpSpPr>
            <p:grpSpPr>
              <a:xfrm>
                <a:off x="250425" y="4890100"/>
                <a:ext cx="1193550" cy="68100"/>
                <a:chOff x="557300" y="431950"/>
                <a:chExt cx="1193550" cy="68100"/>
              </a:xfrm>
            </p:grpSpPr>
            <p:sp>
              <p:nvSpPr>
                <p:cNvPr id="630" name="Google Shape;630;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 name="Google Shape;631;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 name="Google Shape;632;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 name="Google Shape;633;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 name="Google Shape;634;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 name="Google Shape;635;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 name="Google Shape;636;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7" name="Google Shape;637;p24"/>
              <p:cNvGrpSpPr/>
              <p:nvPr/>
            </p:nvGrpSpPr>
            <p:grpSpPr>
              <a:xfrm>
                <a:off x="250425" y="4752475"/>
                <a:ext cx="1193550" cy="68100"/>
                <a:chOff x="557300" y="431950"/>
                <a:chExt cx="1193550" cy="68100"/>
              </a:xfrm>
            </p:grpSpPr>
            <p:sp>
              <p:nvSpPr>
                <p:cNvPr id="638" name="Google Shape;638;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9" name="Google Shape;639;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0" name="Google Shape;640;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1" name="Google Shape;641;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2" name="Google Shape;642;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3" name="Google Shape;643;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4" name="Google Shape;644;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45" name="Google Shape;645;p24"/>
            <p:cNvGrpSpPr/>
            <p:nvPr/>
          </p:nvGrpSpPr>
          <p:grpSpPr>
            <a:xfrm rot="-5400000">
              <a:off x="7761315" y="839610"/>
              <a:ext cx="1193550" cy="205725"/>
              <a:chOff x="250425" y="4752475"/>
              <a:chExt cx="1193550" cy="205725"/>
            </a:xfrm>
          </p:grpSpPr>
          <p:grpSp>
            <p:nvGrpSpPr>
              <p:cNvPr id="646" name="Google Shape;646;p24"/>
              <p:cNvGrpSpPr/>
              <p:nvPr/>
            </p:nvGrpSpPr>
            <p:grpSpPr>
              <a:xfrm>
                <a:off x="250425" y="4890100"/>
                <a:ext cx="1193550" cy="68100"/>
                <a:chOff x="557300" y="431950"/>
                <a:chExt cx="1193550" cy="68100"/>
              </a:xfrm>
            </p:grpSpPr>
            <p:sp>
              <p:nvSpPr>
                <p:cNvPr id="647" name="Google Shape;647;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8" name="Google Shape;648;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9" name="Google Shape;649;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650;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 name="Google Shape;651;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652;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653;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54" name="Google Shape;654;p24"/>
              <p:cNvGrpSpPr/>
              <p:nvPr/>
            </p:nvGrpSpPr>
            <p:grpSpPr>
              <a:xfrm>
                <a:off x="250425" y="4752475"/>
                <a:ext cx="1193550" cy="68100"/>
                <a:chOff x="557300" y="431950"/>
                <a:chExt cx="1193550" cy="68100"/>
              </a:xfrm>
            </p:grpSpPr>
            <p:sp>
              <p:nvSpPr>
                <p:cNvPr id="655" name="Google Shape;655;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6" name="Google Shape;656;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7" name="Google Shape;657;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8" name="Google Shape;658;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9" name="Google Shape;659;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0" name="Google Shape;660;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1" name="Google Shape;661;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662" name="Google Shape;662;p24"/>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10">
    <p:spTree>
      <p:nvGrpSpPr>
        <p:cNvPr id="1" name="Shape 663"/>
        <p:cNvGrpSpPr/>
        <p:nvPr/>
      </p:nvGrpSpPr>
      <p:grpSpPr>
        <a:xfrm>
          <a:off x="0" y="0"/>
          <a:ext cx="0" cy="0"/>
          <a:chOff x="0" y="0"/>
          <a:chExt cx="0" cy="0"/>
        </a:xfrm>
      </p:grpSpPr>
      <p:sp>
        <p:nvSpPr>
          <p:cNvPr id="664" name="Google Shape;664;p25"/>
          <p:cNvSpPr txBox="1">
            <a:spLocks noGrp="1"/>
          </p:cNvSpPr>
          <p:nvPr>
            <p:ph type="body" idx="1"/>
          </p:nvPr>
        </p:nvSpPr>
        <p:spPr>
          <a:xfrm>
            <a:off x="945150" y="1627750"/>
            <a:ext cx="3826800" cy="2937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65" name="Google Shape;665;p25"/>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666" name="Google Shape;666;p25"/>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667" name="Google Shape;667;p25"/>
          <p:cNvGrpSpPr/>
          <p:nvPr/>
        </p:nvGrpSpPr>
        <p:grpSpPr>
          <a:xfrm>
            <a:off x="7718425" y="193250"/>
            <a:ext cx="1193550" cy="68100"/>
            <a:chOff x="557300" y="431950"/>
            <a:chExt cx="1193550" cy="68100"/>
          </a:xfrm>
        </p:grpSpPr>
        <p:sp>
          <p:nvSpPr>
            <p:cNvPr id="668" name="Google Shape;668;p2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69" name="Google Shape;669;p2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0" name="Google Shape;670;p2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1" name="Google Shape;671;p2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2" name="Google Shape;672;p2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3" name="Google Shape;673;p2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4" name="Google Shape;674;p2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grpSp>
        <p:nvGrpSpPr>
          <p:cNvPr id="675" name="Google Shape;675;p25"/>
          <p:cNvGrpSpPr/>
          <p:nvPr/>
        </p:nvGrpSpPr>
        <p:grpSpPr>
          <a:xfrm>
            <a:off x="250425" y="4772875"/>
            <a:ext cx="1193550" cy="205725"/>
            <a:chOff x="250425" y="4752475"/>
            <a:chExt cx="1193550" cy="205725"/>
          </a:xfrm>
        </p:grpSpPr>
        <p:grpSp>
          <p:nvGrpSpPr>
            <p:cNvPr id="676" name="Google Shape;676;p25"/>
            <p:cNvGrpSpPr/>
            <p:nvPr/>
          </p:nvGrpSpPr>
          <p:grpSpPr>
            <a:xfrm>
              <a:off x="250425" y="4890100"/>
              <a:ext cx="1193550" cy="68100"/>
              <a:chOff x="557300" y="431950"/>
              <a:chExt cx="1193550" cy="68100"/>
            </a:xfrm>
          </p:grpSpPr>
          <p:sp>
            <p:nvSpPr>
              <p:cNvPr id="677" name="Google Shape;677;p2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 name="Google Shape;678;p2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9" name="Google Shape;679;p2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0" name="Google Shape;680;p2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 name="Google Shape;681;p2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 name="Google Shape;682;p2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 name="Google Shape;683;p2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84" name="Google Shape;684;p25"/>
            <p:cNvGrpSpPr/>
            <p:nvPr/>
          </p:nvGrpSpPr>
          <p:grpSpPr>
            <a:xfrm>
              <a:off x="250425" y="4752475"/>
              <a:ext cx="1193550" cy="68100"/>
              <a:chOff x="557300" y="431950"/>
              <a:chExt cx="1193550" cy="68100"/>
            </a:xfrm>
          </p:grpSpPr>
          <p:sp>
            <p:nvSpPr>
              <p:cNvPr id="685" name="Google Shape;685;p2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 name="Google Shape;686;p2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 name="Google Shape;687;p2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 name="Google Shape;688;p2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 name="Google Shape;689;p2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 name="Google Shape;690;p2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691;p2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692" name="Google Shape;692;p25"/>
          <p:cNvCxnSpPr/>
          <p:nvPr/>
        </p:nvCxnSpPr>
        <p:spPr>
          <a:xfrm>
            <a:off x="1967750" y="4777038"/>
            <a:ext cx="7271400" cy="0"/>
          </a:xfrm>
          <a:prstGeom prst="straightConnector1">
            <a:avLst/>
          </a:prstGeom>
          <a:noFill/>
          <a:ln w="9525" cap="flat" cmpd="sng">
            <a:solidFill>
              <a:srgbClr val="0C343D"/>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p:cSld name="CUSTOM_11">
    <p:spTree>
      <p:nvGrpSpPr>
        <p:cNvPr id="1" name="Shape 693"/>
        <p:cNvGrpSpPr/>
        <p:nvPr/>
      </p:nvGrpSpPr>
      <p:grpSpPr>
        <a:xfrm>
          <a:off x="0" y="0"/>
          <a:ext cx="0" cy="0"/>
          <a:chOff x="0" y="0"/>
          <a:chExt cx="0" cy="0"/>
        </a:xfrm>
      </p:grpSpPr>
      <p:sp>
        <p:nvSpPr>
          <p:cNvPr id="694" name="Google Shape;694;p26"/>
          <p:cNvSpPr txBox="1">
            <a:spLocks noGrp="1"/>
          </p:cNvSpPr>
          <p:nvPr>
            <p:ph type="body" idx="1"/>
          </p:nvPr>
        </p:nvSpPr>
        <p:spPr>
          <a:xfrm>
            <a:off x="745200" y="2824375"/>
            <a:ext cx="3826800" cy="174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95" name="Google Shape;695;p26"/>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696" name="Google Shape;696;p26"/>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697" name="Google Shape;697;p26"/>
          <p:cNvGrpSpPr/>
          <p:nvPr/>
        </p:nvGrpSpPr>
        <p:grpSpPr>
          <a:xfrm>
            <a:off x="7718425" y="193250"/>
            <a:ext cx="1193550" cy="68100"/>
            <a:chOff x="557300" y="431950"/>
            <a:chExt cx="1193550" cy="68100"/>
          </a:xfrm>
        </p:grpSpPr>
        <p:sp>
          <p:nvSpPr>
            <p:cNvPr id="698" name="Google Shape;698;p2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99" name="Google Shape;699;p2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0" name="Google Shape;700;p2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1" name="Google Shape;701;p2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2" name="Google Shape;702;p2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3" name="Google Shape;703;p2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4" name="Google Shape;704;p2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grpSp>
        <p:nvGrpSpPr>
          <p:cNvPr id="705" name="Google Shape;705;p26"/>
          <p:cNvGrpSpPr/>
          <p:nvPr/>
        </p:nvGrpSpPr>
        <p:grpSpPr>
          <a:xfrm>
            <a:off x="250425" y="4772875"/>
            <a:ext cx="1193550" cy="205725"/>
            <a:chOff x="250425" y="4752475"/>
            <a:chExt cx="1193550" cy="205725"/>
          </a:xfrm>
        </p:grpSpPr>
        <p:grpSp>
          <p:nvGrpSpPr>
            <p:cNvPr id="706" name="Google Shape;706;p26"/>
            <p:cNvGrpSpPr/>
            <p:nvPr/>
          </p:nvGrpSpPr>
          <p:grpSpPr>
            <a:xfrm>
              <a:off x="250425" y="4890100"/>
              <a:ext cx="1193550" cy="68100"/>
              <a:chOff x="557300" y="431950"/>
              <a:chExt cx="1193550" cy="68100"/>
            </a:xfrm>
          </p:grpSpPr>
          <p:sp>
            <p:nvSpPr>
              <p:cNvPr id="707" name="Google Shape;707;p2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2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2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710;p2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2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2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2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4" name="Google Shape;714;p26"/>
            <p:cNvGrpSpPr/>
            <p:nvPr/>
          </p:nvGrpSpPr>
          <p:grpSpPr>
            <a:xfrm>
              <a:off x="250425" y="4752475"/>
              <a:ext cx="1193550" cy="68100"/>
              <a:chOff x="557300" y="431950"/>
              <a:chExt cx="1193550" cy="68100"/>
            </a:xfrm>
          </p:grpSpPr>
          <p:sp>
            <p:nvSpPr>
              <p:cNvPr id="715" name="Google Shape;715;p2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2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717;p2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718;p2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 name="Google Shape;719;p2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720;p2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2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722" name="Google Shape;722;p26"/>
          <p:cNvCxnSpPr/>
          <p:nvPr/>
        </p:nvCxnSpPr>
        <p:spPr>
          <a:xfrm>
            <a:off x="1967750" y="4777038"/>
            <a:ext cx="7271400" cy="0"/>
          </a:xfrm>
          <a:prstGeom prst="straightConnector1">
            <a:avLst/>
          </a:prstGeom>
          <a:noFill/>
          <a:ln w="9525" cap="flat" cmpd="sng">
            <a:solidFill>
              <a:srgbClr val="0C343D"/>
            </a:solidFill>
            <a:prstDash val="solid"/>
            <a:round/>
            <a:headEnd type="none" w="med" len="med"/>
            <a:tailEnd type="none" w="med" len="med"/>
          </a:ln>
        </p:spPr>
      </p:cxnSp>
      <p:sp>
        <p:nvSpPr>
          <p:cNvPr id="723" name="Google Shape;723;p26"/>
          <p:cNvSpPr txBox="1">
            <a:spLocks noGrp="1"/>
          </p:cNvSpPr>
          <p:nvPr>
            <p:ph type="body" idx="2"/>
          </p:nvPr>
        </p:nvSpPr>
        <p:spPr>
          <a:xfrm>
            <a:off x="4572000" y="2824375"/>
            <a:ext cx="3826800" cy="174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400"/>
            </a:lvl1pPr>
            <a:lvl2pPr marL="914400" lvl="1" indent="-317500" rtl="0">
              <a:spcBef>
                <a:spcPts val="1600"/>
              </a:spcBef>
              <a:spcAft>
                <a:spcPts val="0"/>
              </a:spcAft>
              <a:buClr>
                <a:schemeClr val="dk2"/>
              </a:buClr>
              <a:buSzPts val="1400"/>
              <a:buChar char="○"/>
              <a:defRPr/>
            </a:lvl2pPr>
            <a:lvl3pPr marL="1371600" lvl="2" indent="-317500" rtl="0">
              <a:spcBef>
                <a:spcPts val="1600"/>
              </a:spcBef>
              <a:spcAft>
                <a:spcPts val="0"/>
              </a:spcAft>
              <a:buClr>
                <a:schemeClr val="dk2"/>
              </a:buClr>
              <a:buSzPts val="1400"/>
              <a:buChar char="■"/>
              <a:defRPr/>
            </a:lvl3pPr>
            <a:lvl4pPr marL="1828800" lvl="3" indent="-317500" rtl="0">
              <a:spcBef>
                <a:spcPts val="1600"/>
              </a:spcBef>
              <a:spcAft>
                <a:spcPts val="0"/>
              </a:spcAft>
              <a:buClr>
                <a:schemeClr val="dk2"/>
              </a:buClr>
              <a:buSzPts val="1400"/>
              <a:buChar char="●"/>
              <a:defRPr/>
            </a:lvl4pPr>
            <a:lvl5pPr marL="2286000" lvl="4" indent="-317500" rtl="0">
              <a:spcBef>
                <a:spcPts val="1600"/>
              </a:spcBef>
              <a:spcAft>
                <a:spcPts val="0"/>
              </a:spcAft>
              <a:buClr>
                <a:schemeClr val="dk2"/>
              </a:buClr>
              <a:buSzPts val="1400"/>
              <a:buChar char="○"/>
              <a:defRPr/>
            </a:lvl5pPr>
            <a:lvl6pPr marL="2743200" lvl="5" indent="-317500" rtl="0">
              <a:spcBef>
                <a:spcPts val="1600"/>
              </a:spcBef>
              <a:spcAft>
                <a:spcPts val="0"/>
              </a:spcAft>
              <a:buClr>
                <a:schemeClr val="dk2"/>
              </a:buClr>
              <a:buSzPts val="1400"/>
              <a:buChar char="■"/>
              <a:defRPr/>
            </a:lvl6pPr>
            <a:lvl7pPr marL="3200400" lvl="6" indent="-317500" rtl="0">
              <a:spcBef>
                <a:spcPts val="1600"/>
              </a:spcBef>
              <a:spcAft>
                <a:spcPts val="0"/>
              </a:spcAft>
              <a:buClr>
                <a:schemeClr val="dk2"/>
              </a:buClr>
              <a:buSzPts val="1400"/>
              <a:buChar char="●"/>
              <a:defRPr/>
            </a:lvl7pPr>
            <a:lvl8pPr marL="3657600" lvl="7" indent="-317500" rtl="0">
              <a:spcBef>
                <a:spcPts val="1600"/>
              </a:spcBef>
              <a:spcAft>
                <a:spcPts val="0"/>
              </a:spcAft>
              <a:buClr>
                <a:schemeClr val="dk2"/>
              </a:buClr>
              <a:buSzPts val="1400"/>
              <a:buChar char="○"/>
              <a:defRPr/>
            </a:lvl8pPr>
            <a:lvl9pPr marL="4114800" lvl="8" indent="-317500"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2">
  <p:cSld name="CUSTOM_13">
    <p:spTree>
      <p:nvGrpSpPr>
        <p:cNvPr id="1" name="Shape 782"/>
        <p:cNvGrpSpPr/>
        <p:nvPr/>
      </p:nvGrpSpPr>
      <p:grpSpPr>
        <a:xfrm>
          <a:off x="0" y="0"/>
          <a:ext cx="0" cy="0"/>
          <a:chOff x="0" y="0"/>
          <a:chExt cx="0" cy="0"/>
        </a:xfrm>
      </p:grpSpPr>
      <p:sp>
        <p:nvSpPr>
          <p:cNvPr id="783" name="Google Shape;783;p28"/>
          <p:cNvSpPr txBox="1">
            <a:spLocks noGrp="1"/>
          </p:cNvSpPr>
          <p:nvPr>
            <p:ph type="title"/>
          </p:nvPr>
        </p:nvSpPr>
        <p:spPr>
          <a:xfrm>
            <a:off x="945148" y="3007900"/>
            <a:ext cx="19479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784" name="Google Shape;784;p28"/>
          <p:cNvSpPr txBox="1">
            <a:spLocks noGrp="1"/>
          </p:cNvSpPr>
          <p:nvPr>
            <p:ph type="subTitle" idx="1"/>
          </p:nvPr>
        </p:nvSpPr>
        <p:spPr>
          <a:xfrm>
            <a:off x="945150" y="3357951"/>
            <a:ext cx="19479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785" name="Google Shape;785;p28"/>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786" name="Google Shape;786;p28"/>
          <p:cNvSpPr txBox="1">
            <a:spLocks noGrp="1"/>
          </p:cNvSpPr>
          <p:nvPr>
            <p:ph type="title" idx="3"/>
          </p:nvPr>
        </p:nvSpPr>
        <p:spPr>
          <a:xfrm>
            <a:off x="3598048" y="3007900"/>
            <a:ext cx="19479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787" name="Google Shape;787;p28"/>
          <p:cNvSpPr txBox="1">
            <a:spLocks noGrp="1"/>
          </p:cNvSpPr>
          <p:nvPr>
            <p:ph type="subTitle" idx="4"/>
          </p:nvPr>
        </p:nvSpPr>
        <p:spPr>
          <a:xfrm>
            <a:off x="3598050" y="3357951"/>
            <a:ext cx="19479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788" name="Google Shape;788;p28"/>
          <p:cNvSpPr txBox="1">
            <a:spLocks noGrp="1"/>
          </p:cNvSpPr>
          <p:nvPr>
            <p:ph type="title" idx="5"/>
          </p:nvPr>
        </p:nvSpPr>
        <p:spPr>
          <a:xfrm>
            <a:off x="6250948" y="3007900"/>
            <a:ext cx="19479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789" name="Google Shape;789;p28"/>
          <p:cNvSpPr txBox="1">
            <a:spLocks noGrp="1"/>
          </p:cNvSpPr>
          <p:nvPr>
            <p:ph type="subTitle" idx="6"/>
          </p:nvPr>
        </p:nvSpPr>
        <p:spPr>
          <a:xfrm>
            <a:off x="6250950" y="3357951"/>
            <a:ext cx="19479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790" name="Google Shape;790;p28"/>
          <p:cNvCxnSpPr/>
          <p:nvPr/>
        </p:nvCxnSpPr>
        <p:spPr>
          <a:xfrm>
            <a:off x="-560741" y="4795950"/>
            <a:ext cx="5107800" cy="0"/>
          </a:xfrm>
          <a:prstGeom prst="straightConnector1">
            <a:avLst/>
          </a:prstGeom>
          <a:noFill/>
          <a:ln w="9525" cap="flat" cmpd="sng">
            <a:solidFill>
              <a:srgbClr val="0C343D"/>
            </a:solidFill>
            <a:prstDash val="solid"/>
            <a:round/>
            <a:headEnd type="none" w="med" len="med"/>
            <a:tailEnd type="none" w="med" len="med"/>
          </a:ln>
        </p:spPr>
      </p:cxnSp>
      <p:grpSp>
        <p:nvGrpSpPr>
          <p:cNvPr id="791" name="Google Shape;791;p28"/>
          <p:cNvGrpSpPr/>
          <p:nvPr/>
        </p:nvGrpSpPr>
        <p:grpSpPr>
          <a:xfrm>
            <a:off x="8425875" y="187273"/>
            <a:ext cx="486100" cy="1193550"/>
            <a:chOff x="8255228" y="345697"/>
            <a:chExt cx="486100" cy="1193550"/>
          </a:xfrm>
        </p:grpSpPr>
        <p:grpSp>
          <p:nvGrpSpPr>
            <p:cNvPr id="792" name="Google Shape;792;p28"/>
            <p:cNvGrpSpPr/>
            <p:nvPr/>
          </p:nvGrpSpPr>
          <p:grpSpPr>
            <a:xfrm rot="-5400000">
              <a:off x="8041690" y="839610"/>
              <a:ext cx="1193550" cy="205725"/>
              <a:chOff x="250425" y="4752475"/>
              <a:chExt cx="1193550" cy="205725"/>
            </a:xfrm>
          </p:grpSpPr>
          <p:grpSp>
            <p:nvGrpSpPr>
              <p:cNvPr id="793" name="Google Shape;793;p28"/>
              <p:cNvGrpSpPr/>
              <p:nvPr/>
            </p:nvGrpSpPr>
            <p:grpSpPr>
              <a:xfrm>
                <a:off x="250425" y="4890100"/>
                <a:ext cx="1193550" cy="68100"/>
                <a:chOff x="557300" y="431950"/>
                <a:chExt cx="1193550" cy="68100"/>
              </a:xfrm>
            </p:grpSpPr>
            <p:sp>
              <p:nvSpPr>
                <p:cNvPr id="794" name="Google Shape;794;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1" name="Google Shape;801;p28"/>
              <p:cNvGrpSpPr/>
              <p:nvPr/>
            </p:nvGrpSpPr>
            <p:grpSpPr>
              <a:xfrm>
                <a:off x="250425" y="4752475"/>
                <a:ext cx="1193550" cy="68100"/>
                <a:chOff x="557300" y="431950"/>
                <a:chExt cx="1193550" cy="68100"/>
              </a:xfrm>
            </p:grpSpPr>
            <p:sp>
              <p:nvSpPr>
                <p:cNvPr id="802" name="Google Shape;802;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 name="Google Shape;804;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 name="Google Shape;805;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09" name="Google Shape;809;p28"/>
            <p:cNvGrpSpPr/>
            <p:nvPr/>
          </p:nvGrpSpPr>
          <p:grpSpPr>
            <a:xfrm rot="-5400000">
              <a:off x="7761315" y="839610"/>
              <a:ext cx="1193550" cy="205725"/>
              <a:chOff x="250425" y="4752475"/>
              <a:chExt cx="1193550" cy="205725"/>
            </a:xfrm>
          </p:grpSpPr>
          <p:grpSp>
            <p:nvGrpSpPr>
              <p:cNvPr id="810" name="Google Shape;810;p28"/>
              <p:cNvGrpSpPr/>
              <p:nvPr/>
            </p:nvGrpSpPr>
            <p:grpSpPr>
              <a:xfrm>
                <a:off x="250425" y="4890100"/>
                <a:ext cx="1193550" cy="68100"/>
                <a:chOff x="557300" y="431950"/>
                <a:chExt cx="1193550" cy="68100"/>
              </a:xfrm>
            </p:grpSpPr>
            <p:sp>
              <p:nvSpPr>
                <p:cNvPr id="811" name="Google Shape;811;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8" name="Google Shape;818;p28"/>
              <p:cNvGrpSpPr/>
              <p:nvPr/>
            </p:nvGrpSpPr>
            <p:grpSpPr>
              <a:xfrm>
                <a:off x="250425" y="4752475"/>
                <a:ext cx="1193550" cy="68100"/>
                <a:chOff x="557300" y="431950"/>
                <a:chExt cx="1193550" cy="68100"/>
              </a:xfrm>
            </p:grpSpPr>
            <p:sp>
              <p:nvSpPr>
                <p:cNvPr id="819" name="Google Shape;819;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 name="Google Shape;820;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 name="Google Shape;821;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 name="Google Shape;822;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 name="Google Shape;823;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4"/>
          <p:cNvSpPr txBox="1">
            <a:spLocks noGrp="1"/>
          </p:cNvSpPr>
          <p:nvPr>
            <p:ph type="body" idx="1"/>
          </p:nvPr>
        </p:nvSpPr>
        <p:spPr>
          <a:xfrm>
            <a:off x="945150" y="950100"/>
            <a:ext cx="7623900" cy="3598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9" name="Google Shape;29;p4"/>
          <p:cNvSpPr txBox="1">
            <a:spLocks noGrp="1"/>
          </p:cNvSpPr>
          <p:nvPr>
            <p:ph type="title"/>
          </p:nvPr>
        </p:nvSpPr>
        <p:spPr>
          <a:xfrm>
            <a:off x="945150" y="394975"/>
            <a:ext cx="7459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grpSp>
        <p:nvGrpSpPr>
          <p:cNvPr id="30" name="Google Shape;30;p4"/>
          <p:cNvGrpSpPr/>
          <p:nvPr/>
        </p:nvGrpSpPr>
        <p:grpSpPr>
          <a:xfrm>
            <a:off x="7718425" y="193250"/>
            <a:ext cx="1193550" cy="68100"/>
            <a:chOff x="557300" y="431950"/>
            <a:chExt cx="1193550" cy="68100"/>
          </a:xfrm>
        </p:grpSpPr>
        <p:sp>
          <p:nvSpPr>
            <p:cNvPr id="31" name="Google Shape;31;p4"/>
            <p:cNvSpPr/>
            <p:nvPr/>
          </p:nvSpPr>
          <p:spPr>
            <a:xfrm>
              <a:off x="5573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2" name="Google Shape;32;p4"/>
            <p:cNvSpPr/>
            <p:nvPr/>
          </p:nvSpPr>
          <p:spPr>
            <a:xfrm>
              <a:off x="7448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3" name="Google Shape;33;p4"/>
            <p:cNvSpPr/>
            <p:nvPr/>
          </p:nvSpPr>
          <p:spPr>
            <a:xfrm>
              <a:off x="9324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4" name="Google Shape;34;p4"/>
            <p:cNvSpPr/>
            <p:nvPr/>
          </p:nvSpPr>
          <p:spPr>
            <a:xfrm>
              <a:off x="112002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5" name="Google Shape;35;p4"/>
            <p:cNvSpPr/>
            <p:nvPr/>
          </p:nvSpPr>
          <p:spPr>
            <a:xfrm>
              <a:off x="13076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6" name="Google Shape;36;p4"/>
            <p:cNvSpPr/>
            <p:nvPr/>
          </p:nvSpPr>
          <p:spPr>
            <a:xfrm>
              <a:off x="14951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7" name="Google Shape;37;p4"/>
            <p:cNvSpPr/>
            <p:nvPr/>
          </p:nvSpPr>
          <p:spPr>
            <a:xfrm>
              <a:off x="16827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3">
  <p:cSld name="CUSTOM_14">
    <p:spTree>
      <p:nvGrpSpPr>
        <p:cNvPr id="1" name="Shape 826"/>
        <p:cNvGrpSpPr/>
        <p:nvPr/>
      </p:nvGrpSpPr>
      <p:grpSpPr>
        <a:xfrm>
          <a:off x="0" y="0"/>
          <a:ext cx="0" cy="0"/>
          <a:chOff x="0" y="0"/>
          <a:chExt cx="0" cy="0"/>
        </a:xfrm>
      </p:grpSpPr>
      <p:sp>
        <p:nvSpPr>
          <p:cNvPr id="827" name="Google Shape;827;p29"/>
          <p:cNvSpPr txBox="1">
            <a:spLocks noGrp="1"/>
          </p:cNvSpPr>
          <p:nvPr>
            <p:ph type="title"/>
          </p:nvPr>
        </p:nvSpPr>
        <p:spPr>
          <a:xfrm>
            <a:off x="5307150" y="1500572"/>
            <a:ext cx="1947900" cy="30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28" name="Google Shape;828;p29"/>
          <p:cNvSpPr txBox="1">
            <a:spLocks noGrp="1"/>
          </p:cNvSpPr>
          <p:nvPr>
            <p:ph type="subTitle" idx="1"/>
          </p:nvPr>
        </p:nvSpPr>
        <p:spPr>
          <a:xfrm>
            <a:off x="5307150" y="1802725"/>
            <a:ext cx="2589600" cy="60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829" name="Google Shape;829;p29"/>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830" name="Google Shape;830;p29"/>
          <p:cNvSpPr txBox="1">
            <a:spLocks noGrp="1"/>
          </p:cNvSpPr>
          <p:nvPr>
            <p:ph type="title" idx="3"/>
          </p:nvPr>
        </p:nvSpPr>
        <p:spPr>
          <a:xfrm>
            <a:off x="5308613" y="2668788"/>
            <a:ext cx="1947900" cy="30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31" name="Google Shape;831;p29"/>
          <p:cNvSpPr txBox="1">
            <a:spLocks noGrp="1"/>
          </p:cNvSpPr>
          <p:nvPr>
            <p:ph type="subTitle" idx="4"/>
          </p:nvPr>
        </p:nvSpPr>
        <p:spPr>
          <a:xfrm>
            <a:off x="5308613" y="2970888"/>
            <a:ext cx="2986800" cy="60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832" name="Google Shape;832;p29"/>
          <p:cNvSpPr txBox="1">
            <a:spLocks noGrp="1"/>
          </p:cNvSpPr>
          <p:nvPr>
            <p:ph type="title" idx="5"/>
          </p:nvPr>
        </p:nvSpPr>
        <p:spPr>
          <a:xfrm>
            <a:off x="5311550" y="3792875"/>
            <a:ext cx="1947900" cy="30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33" name="Google Shape;833;p29"/>
          <p:cNvSpPr txBox="1">
            <a:spLocks noGrp="1"/>
          </p:cNvSpPr>
          <p:nvPr>
            <p:ph type="subTitle" idx="6"/>
          </p:nvPr>
        </p:nvSpPr>
        <p:spPr>
          <a:xfrm>
            <a:off x="5311550" y="4094975"/>
            <a:ext cx="2986800" cy="60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834" name="Google Shape;834;p29"/>
          <p:cNvCxnSpPr/>
          <p:nvPr/>
        </p:nvCxnSpPr>
        <p:spPr>
          <a:xfrm>
            <a:off x="-560741" y="4795950"/>
            <a:ext cx="5107800" cy="0"/>
          </a:xfrm>
          <a:prstGeom prst="straightConnector1">
            <a:avLst/>
          </a:prstGeom>
          <a:noFill/>
          <a:ln w="9525" cap="flat" cmpd="sng">
            <a:solidFill>
              <a:srgbClr val="0C343D"/>
            </a:solidFill>
            <a:prstDash val="solid"/>
            <a:round/>
            <a:headEnd type="none" w="med" len="med"/>
            <a:tailEnd type="none" w="med" len="med"/>
          </a:ln>
        </p:spPr>
      </p:cxnSp>
      <p:grpSp>
        <p:nvGrpSpPr>
          <p:cNvPr id="835" name="Google Shape;835;p29"/>
          <p:cNvGrpSpPr/>
          <p:nvPr/>
        </p:nvGrpSpPr>
        <p:grpSpPr>
          <a:xfrm>
            <a:off x="8425875" y="187273"/>
            <a:ext cx="486100" cy="1193550"/>
            <a:chOff x="8255228" y="345697"/>
            <a:chExt cx="486100" cy="1193550"/>
          </a:xfrm>
        </p:grpSpPr>
        <p:grpSp>
          <p:nvGrpSpPr>
            <p:cNvPr id="836" name="Google Shape;836;p29"/>
            <p:cNvGrpSpPr/>
            <p:nvPr/>
          </p:nvGrpSpPr>
          <p:grpSpPr>
            <a:xfrm rot="-5400000">
              <a:off x="8041690" y="839610"/>
              <a:ext cx="1193550" cy="205725"/>
              <a:chOff x="250425" y="4752475"/>
              <a:chExt cx="1193550" cy="205725"/>
            </a:xfrm>
          </p:grpSpPr>
          <p:grpSp>
            <p:nvGrpSpPr>
              <p:cNvPr id="837" name="Google Shape;837;p29"/>
              <p:cNvGrpSpPr/>
              <p:nvPr/>
            </p:nvGrpSpPr>
            <p:grpSpPr>
              <a:xfrm>
                <a:off x="250425" y="4890100"/>
                <a:ext cx="1193550" cy="68100"/>
                <a:chOff x="557300" y="431950"/>
                <a:chExt cx="1193550" cy="68100"/>
              </a:xfrm>
            </p:grpSpPr>
            <p:sp>
              <p:nvSpPr>
                <p:cNvPr id="838" name="Google Shape;838;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 name="Google Shape;841;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842;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 name="Google Shape;843;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 name="Google Shape;844;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5" name="Google Shape;845;p29"/>
              <p:cNvGrpSpPr/>
              <p:nvPr/>
            </p:nvGrpSpPr>
            <p:grpSpPr>
              <a:xfrm>
                <a:off x="250425" y="4752475"/>
                <a:ext cx="1193550" cy="68100"/>
                <a:chOff x="557300" y="431950"/>
                <a:chExt cx="1193550" cy="68100"/>
              </a:xfrm>
            </p:grpSpPr>
            <p:sp>
              <p:nvSpPr>
                <p:cNvPr id="846" name="Google Shape;846;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 name="Google Shape;847;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 name="Google Shape;849;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 name="Google Shape;850;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 name="Google Shape;851;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 name="Google Shape;852;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53" name="Google Shape;853;p29"/>
            <p:cNvGrpSpPr/>
            <p:nvPr/>
          </p:nvGrpSpPr>
          <p:grpSpPr>
            <a:xfrm rot="-5400000">
              <a:off x="7761315" y="839610"/>
              <a:ext cx="1193550" cy="205725"/>
              <a:chOff x="250425" y="4752475"/>
              <a:chExt cx="1193550" cy="205725"/>
            </a:xfrm>
          </p:grpSpPr>
          <p:grpSp>
            <p:nvGrpSpPr>
              <p:cNvPr id="854" name="Google Shape;854;p29"/>
              <p:cNvGrpSpPr/>
              <p:nvPr/>
            </p:nvGrpSpPr>
            <p:grpSpPr>
              <a:xfrm>
                <a:off x="250425" y="4890100"/>
                <a:ext cx="1193550" cy="68100"/>
                <a:chOff x="557300" y="431950"/>
                <a:chExt cx="1193550" cy="68100"/>
              </a:xfrm>
            </p:grpSpPr>
            <p:sp>
              <p:nvSpPr>
                <p:cNvPr id="855" name="Google Shape;855;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6" name="Google Shape;856;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 name="Google Shape;857;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 name="Google Shape;858;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 name="Google Shape;859;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 name="Google Shape;860;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 name="Google Shape;861;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2" name="Google Shape;862;p29"/>
              <p:cNvGrpSpPr/>
              <p:nvPr/>
            </p:nvGrpSpPr>
            <p:grpSpPr>
              <a:xfrm>
                <a:off x="250425" y="4752475"/>
                <a:ext cx="1193550" cy="68100"/>
                <a:chOff x="557300" y="431950"/>
                <a:chExt cx="1193550" cy="68100"/>
              </a:xfrm>
            </p:grpSpPr>
            <p:sp>
              <p:nvSpPr>
                <p:cNvPr id="863" name="Google Shape;863;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4" name="Google Shape;864;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 name="Google Shape;865;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6" name="Google Shape;866;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 name="Google Shape;867;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8" name="Google Shape;868;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9" name="Google Shape;869;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1 ">
  <p:cSld name="SECTION_TITLE_AND_DESCRIPTION_1_1_3_1">
    <p:spTree>
      <p:nvGrpSpPr>
        <p:cNvPr id="1" name="Shape 870"/>
        <p:cNvGrpSpPr/>
        <p:nvPr/>
      </p:nvGrpSpPr>
      <p:grpSpPr>
        <a:xfrm>
          <a:off x="0" y="0"/>
          <a:ext cx="0" cy="0"/>
          <a:chOff x="0" y="0"/>
          <a:chExt cx="0" cy="0"/>
        </a:xfrm>
      </p:grpSpPr>
      <p:sp>
        <p:nvSpPr>
          <p:cNvPr id="871" name="Google Shape;871;p30"/>
          <p:cNvSpPr txBox="1">
            <a:spLocks noGrp="1"/>
          </p:cNvSpPr>
          <p:nvPr>
            <p:ph type="title"/>
          </p:nvPr>
        </p:nvSpPr>
        <p:spPr>
          <a:xfrm>
            <a:off x="1239824" y="3369375"/>
            <a:ext cx="26322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72" name="Google Shape;872;p30"/>
          <p:cNvSpPr txBox="1">
            <a:spLocks noGrp="1"/>
          </p:cNvSpPr>
          <p:nvPr>
            <p:ph type="subTitle" idx="1"/>
          </p:nvPr>
        </p:nvSpPr>
        <p:spPr>
          <a:xfrm>
            <a:off x="1239827" y="3719425"/>
            <a:ext cx="26322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873" name="Google Shape;873;p30"/>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874" name="Google Shape;874;p30"/>
          <p:cNvSpPr txBox="1">
            <a:spLocks noGrp="1"/>
          </p:cNvSpPr>
          <p:nvPr>
            <p:ph type="title" idx="3"/>
          </p:nvPr>
        </p:nvSpPr>
        <p:spPr>
          <a:xfrm>
            <a:off x="5271973" y="3369375"/>
            <a:ext cx="26322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75" name="Google Shape;875;p30"/>
          <p:cNvSpPr txBox="1">
            <a:spLocks noGrp="1"/>
          </p:cNvSpPr>
          <p:nvPr>
            <p:ph type="subTitle" idx="4"/>
          </p:nvPr>
        </p:nvSpPr>
        <p:spPr>
          <a:xfrm>
            <a:off x="5271976" y="3719425"/>
            <a:ext cx="26322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876" name="Google Shape;876;p30"/>
          <p:cNvCxnSpPr/>
          <p:nvPr/>
        </p:nvCxnSpPr>
        <p:spPr>
          <a:xfrm>
            <a:off x="-560741" y="4643550"/>
            <a:ext cx="9889500" cy="0"/>
          </a:xfrm>
          <a:prstGeom prst="straightConnector1">
            <a:avLst/>
          </a:prstGeom>
          <a:noFill/>
          <a:ln w="9525" cap="flat" cmpd="sng">
            <a:solidFill>
              <a:srgbClr val="0C343D"/>
            </a:solidFill>
            <a:prstDash val="solid"/>
            <a:round/>
            <a:headEnd type="none" w="med" len="med"/>
            <a:tailEnd type="none" w="med" len="med"/>
          </a:ln>
        </p:spPr>
      </p:cxnSp>
      <p:grpSp>
        <p:nvGrpSpPr>
          <p:cNvPr id="877" name="Google Shape;877;p30"/>
          <p:cNvGrpSpPr/>
          <p:nvPr/>
        </p:nvGrpSpPr>
        <p:grpSpPr>
          <a:xfrm>
            <a:off x="3975225" y="4910500"/>
            <a:ext cx="1193550" cy="68100"/>
            <a:chOff x="557300" y="431950"/>
            <a:chExt cx="1193550" cy="68100"/>
          </a:xfrm>
        </p:grpSpPr>
        <p:sp>
          <p:nvSpPr>
            <p:cNvPr id="878" name="Google Shape;878;p30"/>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9" name="Google Shape;879;p30"/>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0" name="Google Shape;880;p30"/>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1" name="Google Shape;881;p30"/>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2" name="Google Shape;882;p30"/>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3" name="Google Shape;883;p30"/>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4" name="Google Shape;884;p30"/>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885" name="Google Shape;885;p30"/>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886" name="Google Shape;886;p30"/>
          <p:cNvGrpSpPr/>
          <p:nvPr/>
        </p:nvGrpSpPr>
        <p:grpSpPr>
          <a:xfrm>
            <a:off x="7718425" y="193250"/>
            <a:ext cx="1193550" cy="68100"/>
            <a:chOff x="557300" y="431950"/>
            <a:chExt cx="1193550" cy="68100"/>
          </a:xfrm>
        </p:grpSpPr>
        <p:sp>
          <p:nvSpPr>
            <p:cNvPr id="887" name="Google Shape;887;p30"/>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888" name="Google Shape;888;p30"/>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889" name="Google Shape;889;p30"/>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890" name="Google Shape;890;p30"/>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891" name="Google Shape;891;p30"/>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892" name="Google Shape;892;p30"/>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893" name="Google Shape;893;p30"/>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2">
  <p:cSld name="CUSTOM_15">
    <p:spTree>
      <p:nvGrpSpPr>
        <p:cNvPr id="1" name="Shape 894"/>
        <p:cNvGrpSpPr/>
        <p:nvPr/>
      </p:nvGrpSpPr>
      <p:grpSpPr>
        <a:xfrm>
          <a:off x="0" y="0"/>
          <a:ext cx="0" cy="0"/>
          <a:chOff x="0" y="0"/>
          <a:chExt cx="0" cy="0"/>
        </a:xfrm>
      </p:grpSpPr>
      <p:sp>
        <p:nvSpPr>
          <p:cNvPr id="895" name="Google Shape;895;p31"/>
          <p:cNvSpPr txBox="1">
            <a:spLocks noGrp="1"/>
          </p:cNvSpPr>
          <p:nvPr>
            <p:ph type="title"/>
          </p:nvPr>
        </p:nvSpPr>
        <p:spPr>
          <a:xfrm>
            <a:off x="1239827" y="1637000"/>
            <a:ext cx="2632200" cy="418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96" name="Google Shape;896;p31"/>
          <p:cNvSpPr txBox="1">
            <a:spLocks noGrp="1"/>
          </p:cNvSpPr>
          <p:nvPr>
            <p:ph type="subTitle" idx="1"/>
          </p:nvPr>
        </p:nvSpPr>
        <p:spPr>
          <a:xfrm>
            <a:off x="1239827" y="2055200"/>
            <a:ext cx="2632200" cy="41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3"/>
              </a:buClr>
              <a:buSzPts val="1400"/>
              <a:buNone/>
              <a:defRPr sz="1400">
                <a:solidFill>
                  <a:schemeClr val="lt1"/>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897" name="Google Shape;897;p31"/>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898" name="Google Shape;898;p31"/>
          <p:cNvSpPr txBox="1">
            <a:spLocks noGrp="1"/>
          </p:cNvSpPr>
          <p:nvPr>
            <p:ph type="title" idx="3"/>
          </p:nvPr>
        </p:nvSpPr>
        <p:spPr>
          <a:xfrm>
            <a:off x="1239827" y="3225825"/>
            <a:ext cx="2632200" cy="418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99" name="Google Shape;899;p31"/>
          <p:cNvSpPr txBox="1">
            <a:spLocks noGrp="1"/>
          </p:cNvSpPr>
          <p:nvPr>
            <p:ph type="subTitle" idx="4"/>
          </p:nvPr>
        </p:nvSpPr>
        <p:spPr>
          <a:xfrm>
            <a:off x="1239827" y="3643975"/>
            <a:ext cx="2632200" cy="41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3"/>
              </a:buClr>
              <a:buSzPts val="1400"/>
              <a:buNone/>
              <a:defRPr sz="1400">
                <a:solidFill>
                  <a:schemeClr val="lt1"/>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900" name="Google Shape;900;p31"/>
          <p:cNvCxnSpPr/>
          <p:nvPr/>
        </p:nvCxnSpPr>
        <p:spPr>
          <a:xfrm>
            <a:off x="-560741" y="4643550"/>
            <a:ext cx="9889500" cy="0"/>
          </a:xfrm>
          <a:prstGeom prst="straightConnector1">
            <a:avLst/>
          </a:prstGeom>
          <a:noFill/>
          <a:ln w="9525" cap="flat" cmpd="sng">
            <a:solidFill>
              <a:srgbClr val="0C343D"/>
            </a:solidFill>
            <a:prstDash val="solid"/>
            <a:round/>
            <a:headEnd type="none" w="med" len="med"/>
            <a:tailEnd type="none" w="med" len="med"/>
          </a:ln>
        </p:spPr>
      </p:cxnSp>
      <p:grpSp>
        <p:nvGrpSpPr>
          <p:cNvPr id="901" name="Google Shape;901;p31"/>
          <p:cNvGrpSpPr/>
          <p:nvPr/>
        </p:nvGrpSpPr>
        <p:grpSpPr>
          <a:xfrm>
            <a:off x="3975225" y="4910500"/>
            <a:ext cx="1193550" cy="68100"/>
            <a:chOff x="557300" y="431950"/>
            <a:chExt cx="1193550" cy="68100"/>
          </a:xfrm>
        </p:grpSpPr>
        <p:sp>
          <p:nvSpPr>
            <p:cNvPr id="902" name="Google Shape;902;p3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 name="Google Shape;903;p3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 name="Google Shape;904;p3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5" name="Google Shape;905;p3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 name="Google Shape;906;p3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7" name="Google Shape;907;p3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8" name="Google Shape;908;p3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909" name="Google Shape;909;p31"/>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910" name="Google Shape;910;p31"/>
          <p:cNvGrpSpPr/>
          <p:nvPr/>
        </p:nvGrpSpPr>
        <p:grpSpPr>
          <a:xfrm>
            <a:off x="7718425" y="193250"/>
            <a:ext cx="1193550" cy="68100"/>
            <a:chOff x="557300" y="431950"/>
            <a:chExt cx="1193550" cy="68100"/>
          </a:xfrm>
        </p:grpSpPr>
        <p:sp>
          <p:nvSpPr>
            <p:cNvPr id="911" name="Google Shape;911;p3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2" name="Google Shape;912;p3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3" name="Google Shape;913;p3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4" name="Google Shape;914;p3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5" name="Google Shape;915;p3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6" name="Google Shape;916;p3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7" name="Google Shape;917;p3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1">
  <p:cSld name="CUSTOM_18">
    <p:spTree>
      <p:nvGrpSpPr>
        <p:cNvPr id="1" name="Shape 965"/>
        <p:cNvGrpSpPr/>
        <p:nvPr/>
      </p:nvGrpSpPr>
      <p:grpSpPr>
        <a:xfrm>
          <a:off x="0" y="0"/>
          <a:ext cx="0" cy="0"/>
          <a:chOff x="0" y="0"/>
          <a:chExt cx="0" cy="0"/>
        </a:xfrm>
      </p:grpSpPr>
      <p:sp>
        <p:nvSpPr>
          <p:cNvPr id="966" name="Google Shape;966;p34"/>
          <p:cNvSpPr txBox="1">
            <a:spLocks noGrp="1"/>
          </p:cNvSpPr>
          <p:nvPr>
            <p:ph type="title"/>
          </p:nvPr>
        </p:nvSpPr>
        <p:spPr>
          <a:xfrm>
            <a:off x="945150" y="394975"/>
            <a:ext cx="42663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967" name="Google Shape;967;p34"/>
          <p:cNvCxnSpPr/>
          <p:nvPr/>
        </p:nvCxnSpPr>
        <p:spPr>
          <a:xfrm>
            <a:off x="-560741" y="4795950"/>
            <a:ext cx="3170700" cy="0"/>
          </a:xfrm>
          <a:prstGeom prst="straightConnector1">
            <a:avLst/>
          </a:prstGeom>
          <a:noFill/>
          <a:ln w="9525" cap="flat" cmpd="sng">
            <a:solidFill>
              <a:srgbClr val="0C343D"/>
            </a:solidFill>
            <a:prstDash val="solid"/>
            <a:round/>
            <a:headEnd type="none" w="med" len="med"/>
            <a:tailEnd type="none" w="med" len="med"/>
          </a:ln>
        </p:spPr>
      </p:cxnSp>
      <p:grpSp>
        <p:nvGrpSpPr>
          <p:cNvPr id="968" name="Google Shape;968;p34"/>
          <p:cNvGrpSpPr/>
          <p:nvPr/>
        </p:nvGrpSpPr>
        <p:grpSpPr>
          <a:xfrm>
            <a:off x="8255228" y="345697"/>
            <a:ext cx="486100" cy="1193550"/>
            <a:chOff x="8255228" y="345697"/>
            <a:chExt cx="486100" cy="1193550"/>
          </a:xfrm>
        </p:grpSpPr>
        <p:grpSp>
          <p:nvGrpSpPr>
            <p:cNvPr id="969" name="Google Shape;969;p34"/>
            <p:cNvGrpSpPr/>
            <p:nvPr/>
          </p:nvGrpSpPr>
          <p:grpSpPr>
            <a:xfrm rot="-5400000">
              <a:off x="8041690" y="839610"/>
              <a:ext cx="1193550" cy="205725"/>
              <a:chOff x="250425" y="4752475"/>
              <a:chExt cx="1193550" cy="205725"/>
            </a:xfrm>
          </p:grpSpPr>
          <p:grpSp>
            <p:nvGrpSpPr>
              <p:cNvPr id="970" name="Google Shape;970;p34"/>
              <p:cNvGrpSpPr/>
              <p:nvPr/>
            </p:nvGrpSpPr>
            <p:grpSpPr>
              <a:xfrm>
                <a:off x="250425" y="4890100"/>
                <a:ext cx="1193550" cy="68100"/>
                <a:chOff x="557300" y="431950"/>
                <a:chExt cx="1193550" cy="68100"/>
              </a:xfrm>
            </p:grpSpPr>
            <p:sp>
              <p:nvSpPr>
                <p:cNvPr id="971" name="Google Shape;971;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2" name="Google Shape;972;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3" name="Google Shape;973;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4" name="Google Shape;974;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5" name="Google Shape;975;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6" name="Google Shape;976;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7" name="Google Shape;977;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78" name="Google Shape;978;p34"/>
              <p:cNvGrpSpPr/>
              <p:nvPr/>
            </p:nvGrpSpPr>
            <p:grpSpPr>
              <a:xfrm>
                <a:off x="250425" y="4752475"/>
                <a:ext cx="1193550" cy="68100"/>
                <a:chOff x="557300" y="431950"/>
                <a:chExt cx="1193550" cy="68100"/>
              </a:xfrm>
            </p:grpSpPr>
            <p:sp>
              <p:nvSpPr>
                <p:cNvPr id="979" name="Google Shape;979;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0" name="Google Shape;980;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1" name="Google Shape;981;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2" name="Google Shape;982;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3" name="Google Shape;983;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4" name="Google Shape;984;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5" name="Google Shape;985;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986" name="Google Shape;986;p34"/>
            <p:cNvGrpSpPr/>
            <p:nvPr/>
          </p:nvGrpSpPr>
          <p:grpSpPr>
            <a:xfrm rot="-5400000">
              <a:off x="7761315" y="839610"/>
              <a:ext cx="1193550" cy="205725"/>
              <a:chOff x="250425" y="4752475"/>
              <a:chExt cx="1193550" cy="205725"/>
            </a:xfrm>
          </p:grpSpPr>
          <p:grpSp>
            <p:nvGrpSpPr>
              <p:cNvPr id="987" name="Google Shape;987;p34"/>
              <p:cNvGrpSpPr/>
              <p:nvPr/>
            </p:nvGrpSpPr>
            <p:grpSpPr>
              <a:xfrm>
                <a:off x="250425" y="4890100"/>
                <a:ext cx="1193550" cy="68100"/>
                <a:chOff x="557300" y="431950"/>
                <a:chExt cx="1193550" cy="68100"/>
              </a:xfrm>
            </p:grpSpPr>
            <p:sp>
              <p:nvSpPr>
                <p:cNvPr id="988" name="Google Shape;988;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9" name="Google Shape;989;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0" name="Google Shape;990;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1" name="Google Shape;991;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2" name="Google Shape;992;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3" name="Google Shape;993;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4" name="Google Shape;994;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95" name="Google Shape;995;p34"/>
              <p:cNvGrpSpPr/>
              <p:nvPr/>
            </p:nvGrpSpPr>
            <p:grpSpPr>
              <a:xfrm>
                <a:off x="250425" y="4752475"/>
                <a:ext cx="1193550" cy="68100"/>
                <a:chOff x="557300" y="431950"/>
                <a:chExt cx="1193550" cy="68100"/>
              </a:xfrm>
            </p:grpSpPr>
            <p:sp>
              <p:nvSpPr>
                <p:cNvPr id="996" name="Google Shape;996;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7" name="Google Shape;997;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8" name="Google Shape;998;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9" name="Google Shape;999;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0" name="Google Shape;1000;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1" name="Google Shape;1001;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2" name="Google Shape;1002;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2">
  <p:cSld name="CUSTOM_19">
    <p:spTree>
      <p:nvGrpSpPr>
        <p:cNvPr id="1" name="Shape 1003"/>
        <p:cNvGrpSpPr/>
        <p:nvPr/>
      </p:nvGrpSpPr>
      <p:grpSpPr>
        <a:xfrm>
          <a:off x="0" y="0"/>
          <a:ext cx="0" cy="0"/>
          <a:chOff x="0" y="0"/>
          <a:chExt cx="0" cy="0"/>
        </a:xfrm>
      </p:grpSpPr>
      <p:grpSp>
        <p:nvGrpSpPr>
          <p:cNvPr id="1004" name="Google Shape;1004;p35"/>
          <p:cNvGrpSpPr/>
          <p:nvPr/>
        </p:nvGrpSpPr>
        <p:grpSpPr>
          <a:xfrm rot="-5400000">
            <a:off x="8110503" y="908422"/>
            <a:ext cx="1193550" cy="68100"/>
            <a:chOff x="557300" y="431950"/>
            <a:chExt cx="1193550" cy="68100"/>
          </a:xfrm>
        </p:grpSpPr>
        <p:sp>
          <p:nvSpPr>
            <p:cNvPr id="1005" name="Google Shape;1005;p3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6" name="Google Shape;1006;p3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7" name="Google Shape;1007;p3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8" name="Google Shape;1008;p3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9" name="Google Shape;1009;p3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0" name="Google Shape;1010;p3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1" name="Google Shape;1011;p3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012" name="Google Shape;1012;p35"/>
          <p:cNvCxnSpPr/>
          <p:nvPr/>
        </p:nvCxnSpPr>
        <p:spPr>
          <a:xfrm>
            <a:off x="8707275" y="1743775"/>
            <a:ext cx="0" cy="3516900"/>
          </a:xfrm>
          <a:prstGeom prst="straightConnector1">
            <a:avLst/>
          </a:prstGeom>
          <a:noFill/>
          <a:ln w="9525" cap="flat" cmpd="sng">
            <a:solidFill>
              <a:srgbClr val="0C343D"/>
            </a:solidFill>
            <a:prstDash val="solid"/>
            <a:round/>
            <a:headEnd type="none" w="med" len="med"/>
            <a:tailEnd type="none" w="med" len="med"/>
          </a:ln>
        </p:spPr>
      </p:cxnSp>
      <p:cxnSp>
        <p:nvCxnSpPr>
          <p:cNvPr id="1013" name="Google Shape;1013;p35"/>
          <p:cNvCxnSpPr/>
          <p:nvPr/>
        </p:nvCxnSpPr>
        <p:spPr>
          <a:xfrm>
            <a:off x="-560741" y="4643550"/>
            <a:ext cx="3257400" cy="0"/>
          </a:xfrm>
          <a:prstGeom prst="straightConnector1">
            <a:avLst/>
          </a:prstGeom>
          <a:noFill/>
          <a:ln w="9525" cap="flat" cmpd="sng">
            <a:solidFill>
              <a:srgbClr val="0C343D"/>
            </a:solidFill>
            <a:prstDash val="solid"/>
            <a:round/>
            <a:headEnd type="none" w="med" len="med"/>
            <a:tailEnd type="none" w="med" len="med"/>
          </a:ln>
        </p:spPr>
      </p:cxnSp>
      <p:grpSp>
        <p:nvGrpSpPr>
          <p:cNvPr id="1014" name="Google Shape;1014;p35"/>
          <p:cNvGrpSpPr/>
          <p:nvPr/>
        </p:nvGrpSpPr>
        <p:grpSpPr>
          <a:xfrm>
            <a:off x="250425" y="4910500"/>
            <a:ext cx="1193550" cy="68100"/>
            <a:chOff x="557300" y="431950"/>
            <a:chExt cx="1193550" cy="68100"/>
          </a:xfrm>
        </p:grpSpPr>
        <p:sp>
          <p:nvSpPr>
            <p:cNvPr id="1015" name="Google Shape;1015;p3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6" name="Google Shape;1016;p3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7" name="Google Shape;1017;p3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8" name="Google Shape;1018;p3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9" name="Google Shape;1019;p3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0" name="Google Shape;1020;p3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1" name="Google Shape;1021;p3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22" name="Google Shape;1022;p35"/>
          <p:cNvSpPr txBox="1">
            <a:spLocks noGrp="1"/>
          </p:cNvSpPr>
          <p:nvPr>
            <p:ph type="title"/>
          </p:nvPr>
        </p:nvSpPr>
        <p:spPr>
          <a:xfrm>
            <a:off x="945150" y="394975"/>
            <a:ext cx="43047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3">
  <p:cSld name="CUSTOM_21">
    <p:spTree>
      <p:nvGrpSpPr>
        <p:cNvPr id="1" name="Shape 1023"/>
        <p:cNvGrpSpPr/>
        <p:nvPr/>
      </p:nvGrpSpPr>
      <p:grpSpPr>
        <a:xfrm>
          <a:off x="0" y="0"/>
          <a:ext cx="0" cy="0"/>
          <a:chOff x="0" y="0"/>
          <a:chExt cx="0" cy="0"/>
        </a:xfrm>
      </p:grpSpPr>
      <p:cxnSp>
        <p:nvCxnSpPr>
          <p:cNvPr id="1024" name="Google Shape;1024;p36"/>
          <p:cNvCxnSpPr/>
          <p:nvPr/>
        </p:nvCxnSpPr>
        <p:spPr>
          <a:xfrm>
            <a:off x="1967750" y="4777038"/>
            <a:ext cx="7176300" cy="0"/>
          </a:xfrm>
          <a:prstGeom prst="straightConnector1">
            <a:avLst/>
          </a:prstGeom>
          <a:noFill/>
          <a:ln w="9525" cap="flat" cmpd="sng">
            <a:solidFill>
              <a:srgbClr val="0C343D"/>
            </a:solidFill>
            <a:prstDash val="solid"/>
            <a:round/>
            <a:headEnd type="none" w="med" len="med"/>
            <a:tailEnd type="none" w="med" len="med"/>
          </a:ln>
        </p:spPr>
      </p:cxnSp>
      <p:grpSp>
        <p:nvGrpSpPr>
          <p:cNvPr id="1025" name="Google Shape;1025;p36"/>
          <p:cNvGrpSpPr/>
          <p:nvPr/>
        </p:nvGrpSpPr>
        <p:grpSpPr>
          <a:xfrm>
            <a:off x="250425" y="4772875"/>
            <a:ext cx="1193550" cy="205725"/>
            <a:chOff x="250425" y="4752475"/>
            <a:chExt cx="1193550" cy="205725"/>
          </a:xfrm>
        </p:grpSpPr>
        <p:grpSp>
          <p:nvGrpSpPr>
            <p:cNvPr id="1026" name="Google Shape;1026;p36"/>
            <p:cNvGrpSpPr/>
            <p:nvPr/>
          </p:nvGrpSpPr>
          <p:grpSpPr>
            <a:xfrm>
              <a:off x="250425" y="4890100"/>
              <a:ext cx="1193550" cy="68100"/>
              <a:chOff x="557300" y="431950"/>
              <a:chExt cx="1193550" cy="68100"/>
            </a:xfrm>
          </p:grpSpPr>
          <p:sp>
            <p:nvSpPr>
              <p:cNvPr id="1027" name="Google Shape;1027;p3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 name="Google Shape;1028;p3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 name="Google Shape;1029;p3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 name="Google Shape;1030;p3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 name="Google Shape;1031;p3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2" name="Google Shape;1032;p3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3" name="Google Shape;1033;p3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4" name="Google Shape;1034;p36"/>
            <p:cNvGrpSpPr/>
            <p:nvPr/>
          </p:nvGrpSpPr>
          <p:grpSpPr>
            <a:xfrm>
              <a:off x="250425" y="4752475"/>
              <a:ext cx="1193550" cy="68100"/>
              <a:chOff x="557300" y="431950"/>
              <a:chExt cx="1193550" cy="68100"/>
            </a:xfrm>
          </p:grpSpPr>
          <p:sp>
            <p:nvSpPr>
              <p:cNvPr id="1035" name="Google Shape;1035;p3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6" name="Google Shape;1036;p3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 name="Google Shape;1037;p3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8" name="Google Shape;1038;p3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 name="Google Shape;1039;p3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0" name="Google Shape;1040;p3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 name="Google Shape;1041;p3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042" name="Google Shape;1042;p36"/>
          <p:cNvGrpSpPr/>
          <p:nvPr/>
        </p:nvGrpSpPr>
        <p:grpSpPr>
          <a:xfrm>
            <a:off x="7718425" y="193250"/>
            <a:ext cx="1193550" cy="68100"/>
            <a:chOff x="557300" y="431950"/>
            <a:chExt cx="1193550" cy="68100"/>
          </a:xfrm>
        </p:grpSpPr>
        <p:sp>
          <p:nvSpPr>
            <p:cNvPr id="1043" name="Google Shape;1043;p3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 name="Google Shape;1044;p3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 name="Google Shape;1045;p3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046;p3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p3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3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 name="Google Shape;1049;p3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50" name="Google Shape;1050;p36"/>
          <p:cNvSpPr txBox="1">
            <a:spLocks noGrp="1"/>
          </p:cNvSpPr>
          <p:nvPr>
            <p:ph type="title"/>
          </p:nvPr>
        </p:nvSpPr>
        <p:spPr>
          <a:xfrm>
            <a:off x="945150" y="394975"/>
            <a:ext cx="52989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2885099" y="2607200"/>
            <a:ext cx="1861200" cy="418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9pPr>
          </a:lstStyle>
          <a:p>
            <a:endParaRPr/>
          </a:p>
        </p:txBody>
      </p:sp>
      <p:sp>
        <p:nvSpPr>
          <p:cNvPr id="40" name="Google Shape;40;p5"/>
          <p:cNvSpPr txBox="1">
            <a:spLocks noGrp="1"/>
          </p:cNvSpPr>
          <p:nvPr>
            <p:ph type="subTitle" idx="1"/>
          </p:nvPr>
        </p:nvSpPr>
        <p:spPr>
          <a:xfrm>
            <a:off x="2885101" y="1598427"/>
            <a:ext cx="1861200" cy="94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600"/>
              <a:buNone/>
              <a:defRPr sz="16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41" name="Google Shape;41;p5"/>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42" name="Google Shape;42;p5"/>
          <p:cNvSpPr txBox="1">
            <a:spLocks noGrp="1"/>
          </p:cNvSpPr>
          <p:nvPr>
            <p:ph type="title" idx="3"/>
          </p:nvPr>
        </p:nvSpPr>
        <p:spPr>
          <a:xfrm>
            <a:off x="4384952" y="4103063"/>
            <a:ext cx="1861200" cy="418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1pPr>
            <a:lvl2pPr lvl="1"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2pPr>
            <a:lvl3pPr lvl="2"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3pPr>
            <a:lvl4pPr lvl="3"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4pPr>
            <a:lvl5pPr lvl="4"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5pPr>
            <a:lvl6pPr lvl="5"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6pPr>
            <a:lvl7pPr lvl="6"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7pPr>
            <a:lvl8pPr lvl="7"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8pPr>
            <a:lvl9pPr lvl="8"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9pPr>
          </a:lstStyle>
          <a:p>
            <a:endParaRPr/>
          </a:p>
        </p:txBody>
      </p:sp>
      <p:sp>
        <p:nvSpPr>
          <p:cNvPr id="43" name="Google Shape;43;p5"/>
          <p:cNvSpPr txBox="1">
            <a:spLocks noGrp="1"/>
          </p:cNvSpPr>
          <p:nvPr>
            <p:ph type="subTitle" idx="4"/>
          </p:nvPr>
        </p:nvSpPr>
        <p:spPr>
          <a:xfrm>
            <a:off x="4384953" y="3094300"/>
            <a:ext cx="1861200" cy="941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3"/>
              </a:buClr>
              <a:buSzPts val="1600"/>
              <a:buNone/>
              <a:defRPr sz="1600">
                <a:solidFill>
                  <a:schemeClr val="accent3"/>
                </a:solidFill>
              </a:defRPr>
            </a:lvl1pPr>
            <a:lvl2pPr lvl="1" algn="r" rtl="0">
              <a:lnSpc>
                <a:spcPct val="100000"/>
              </a:lnSpc>
              <a:spcBef>
                <a:spcPts val="0"/>
              </a:spcBef>
              <a:spcAft>
                <a:spcPts val="0"/>
              </a:spcAft>
              <a:buClr>
                <a:schemeClr val="accent3"/>
              </a:buClr>
              <a:buSzPts val="2100"/>
              <a:buNone/>
              <a:defRPr sz="2100">
                <a:solidFill>
                  <a:schemeClr val="accent3"/>
                </a:solidFill>
              </a:defRPr>
            </a:lvl2pPr>
            <a:lvl3pPr lvl="2" algn="r" rtl="0">
              <a:lnSpc>
                <a:spcPct val="100000"/>
              </a:lnSpc>
              <a:spcBef>
                <a:spcPts val="0"/>
              </a:spcBef>
              <a:spcAft>
                <a:spcPts val="0"/>
              </a:spcAft>
              <a:buClr>
                <a:schemeClr val="accent3"/>
              </a:buClr>
              <a:buSzPts val="2100"/>
              <a:buNone/>
              <a:defRPr sz="2100">
                <a:solidFill>
                  <a:schemeClr val="accent3"/>
                </a:solidFill>
              </a:defRPr>
            </a:lvl3pPr>
            <a:lvl4pPr lvl="3" algn="r" rtl="0">
              <a:lnSpc>
                <a:spcPct val="100000"/>
              </a:lnSpc>
              <a:spcBef>
                <a:spcPts val="0"/>
              </a:spcBef>
              <a:spcAft>
                <a:spcPts val="0"/>
              </a:spcAft>
              <a:buClr>
                <a:schemeClr val="accent3"/>
              </a:buClr>
              <a:buSzPts val="2100"/>
              <a:buNone/>
              <a:defRPr sz="2100">
                <a:solidFill>
                  <a:schemeClr val="accent3"/>
                </a:solidFill>
              </a:defRPr>
            </a:lvl4pPr>
            <a:lvl5pPr lvl="4" algn="r" rtl="0">
              <a:lnSpc>
                <a:spcPct val="100000"/>
              </a:lnSpc>
              <a:spcBef>
                <a:spcPts val="0"/>
              </a:spcBef>
              <a:spcAft>
                <a:spcPts val="0"/>
              </a:spcAft>
              <a:buClr>
                <a:schemeClr val="accent3"/>
              </a:buClr>
              <a:buSzPts val="2100"/>
              <a:buNone/>
              <a:defRPr sz="2100">
                <a:solidFill>
                  <a:schemeClr val="accent3"/>
                </a:solidFill>
              </a:defRPr>
            </a:lvl5pPr>
            <a:lvl6pPr lvl="5" algn="r" rtl="0">
              <a:lnSpc>
                <a:spcPct val="100000"/>
              </a:lnSpc>
              <a:spcBef>
                <a:spcPts val="0"/>
              </a:spcBef>
              <a:spcAft>
                <a:spcPts val="0"/>
              </a:spcAft>
              <a:buClr>
                <a:schemeClr val="accent3"/>
              </a:buClr>
              <a:buSzPts val="2100"/>
              <a:buNone/>
              <a:defRPr sz="2100">
                <a:solidFill>
                  <a:schemeClr val="accent3"/>
                </a:solidFill>
              </a:defRPr>
            </a:lvl6pPr>
            <a:lvl7pPr lvl="6" algn="r" rtl="0">
              <a:lnSpc>
                <a:spcPct val="100000"/>
              </a:lnSpc>
              <a:spcBef>
                <a:spcPts val="0"/>
              </a:spcBef>
              <a:spcAft>
                <a:spcPts val="0"/>
              </a:spcAft>
              <a:buClr>
                <a:schemeClr val="accent3"/>
              </a:buClr>
              <a:buSzPts val="2100"/>
              <a:buNone/>
              <a:defRPr sz="2100">
                <a:solidFill>
                  <a:schemeClr val="accent3"/>
                </a:solidFill>
              </a:defRPr>
            </a:lvl7pPr>
            <a:lvl8pPr lvl="7" algn="r" rtl="0">
              <a:lnSpc>
                <a:spcPct val="100000"/>
              </a:lnSpc>
              <a:spcBef>
                <a:spcPts val="0"/>
              </a:spcBef>
              <a:spcAft>
                <a:spcPts val="0"/>
              </a:spcAft>
              <a:buClr>
                <a:schemeClr val="accent3"/>
              </a:buClr>
              <a:buSzPts val="2100"/>
              <a:buNone/>
              <a:defRPr sz="2100">
                <a:solidFill>
                  <a:schemeClr val="accent3"/>
                </a:solidFill>
              </a:defRPr>
            </a:lvl8pPr>
            <a:lvl9pPr lvl="8" algn="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44" name="Google Shape;44;p5"/>
          <p:cNvCxnSpPr/>
          <p:nvPr/>
        </p:nvCxnSpPr>
        <p:spPr>
          <a:xfrm>
            <a:off x="-560741" y="4643550"/>
            <a:ext cx="3257400" cy="0"/>
          </a:xfrm>
          <a:prstGeom prst="straightConnector1">
            <a:avLst/>
          </a:prstGeom>
          <a:noFill/>
          <a:ln w="9525" cap="flat" cmpd="sng">
            <a:solidFill>
              <a:srgbClr val="0C343D"/>
            </a:solidFill>
            <a:prstDash val="solid"/>
            <a:round/>
            <a:headEnd type="none" w="med" len="med"/>
            <a:tailEnd type="none" w="med" len="med"/>
          </a:ln>
        </p:spPr>
      </p:cxnSp>
      <p:cxnSp>
        <p:nvCxnSpPr>
          <p:cNvPr id="45" name="Google Shape;45;p5"/>
          <p:cNvCxnSpPr/>
          <p:nvPr/>
        </p:nvCxnSpPr>
        <p:spPr>
          <a:xfrm>
            <a:off x="6397600" y="1462325"/>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46" name="Google Shape;46;p5"/>
          <p:cNvGrpSpPr/>
          <p:nvPr/>
        </p:nvGrpSpPr>
        <p:grpSpPr>
          <a:xfrm rot="-5400000">
            <a:off x="8047016" y="396097"/>
            <a:ext cx="486100" cy="1193550"/>
            <a:chOff x="8255228" y="345697"/>
            <a:chExt cx="486100" cy="1193550"/>
          </a:xfrm>
        </p:grpSpPr>
        <p:grpSp>
          <p:nvGrpSpPr>
            <p:cNvPr id="47" name="Google Shape;47;p5"/>
            <p:cNvGrpSpPr/>
            <p:nvPr/>
          </p:nvGrpSpPr>
          <p:grpSpPr>
            <a:xfrm rot="-5400000">
              <a:off x="8041690" y="839610"/>
              <a:ext cx="1193550" cy="205725"/>
              <a:chOff x="250425" y="4752475"/>
              <a:chExt cx="1193550" cy="205725"/>
            </a:xfrm>
          </p:grpSpPr>
          <p:grpSp>
            <p:nvGrpSpPr>
              <p:cNvPr id="48" name="Google Shape;48;p5"/>
              <p:cNvGrpSpPr/>
              <p:nvPr/>
            </p:nvGrpSpPr>
            <p:grpSpPr>
              <a:xfrm>
                <a:off x="250425" y="4890100"/>
                <a:ext cx="1193550" cy="68100"/>
                <a:chOff x="557300" y="431950"/>
                <a:chExt cx="1193550" cy="68100"/>
              </a:xfrm>
            </p:grpSpPr>
            <p:sp>
              <p:nvSpPr>
                <p:cNvPr id="49" name="Google Shape;49;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 name="Google Shape;56;p5"/>
              <p:cNvGrpSpPr/>
              <p:nvPr/>
            </p:nvGrpSpPr>
            <p:grpSpPr>
              <a:xfrm>
                <a:off x="250425" y="4752475"/>
                <a:ext cx="1193550" cy="68100"/>
                <a:chOff x="557300" y="431950"/>
                <a:chExt cx="1193550" cy="68100"/>
              </a:xfrm>
            </p:grpSpPr>
            <p:sp>
              <p:nvSpPr>
                <p:cNvPr id="57" name="Google Shape;57;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4" name="Google Shape;64;p5"/>
            <p:cNvGrpSpPr/>
            <p:nvPr/>
          </p:nvGrpSpPr>
          <p:grpSpPr>
            <a:xfrm rot="-5400000">
              <a:off x="7761315" y="839610"/>
              <a:ext cx="1193550" cy="205725"/>
              <a:chOff x="250425" y="4752475"/>
              <a:chExt cx="1193550" cy="205725"/>
            </a:xfrm>
          </p:grpSpPr>
          <p:grpSp>
            <p:nvGrpSpPr>
              <p:cNvPr id="65" name="Google Shape;65;p5"/>
              <p:cNvGrpSpPr/>
              <p:nvPr/>
            </p:nvGrpSpPr>
            <p:grpSpPr>
              <a:xfrm>
                <a:off x="250425" y="4890100"/>
                <a:ext cx="1193550" cy="68100"/>
                <a:chOff x="557300" y="431950"/>
                <a:chExt cx="1193550" cy="68100"/>
              </a:xfrm>
            </p:grpSpPr>
            <p:sp>
              <p:nvSpPr>
                <p:cNvPr id="66" name="Google Shape;66;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9;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 name="Google Shape;73;p5"/>
              <p:cNvGrpSpPr/>
              <p:nvPr/>
            </p:nvGrpSpPr>
            <p:grpSpPr>
              <a:xfrm>
                <a:off x="250425" y="4752475"/>
                <a:ext cx="1193550" cy="68100"/>
                <a:chOff x="557300" y="431950"/>
                <a:chExt cx="1193550" cy="68100"/>
              </a:xfrm>
            </p:grpSpPr>
            <p:sp>
              <p:nvSpPr>
                <p:cNvPr id="74" name="Google Shape;74;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80;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nvGrpSpPr>
          <p:cNvPr id="81" name="Google Shape;81;p5"/>
          <p:cNvGrpSpPr/>
          <p:nvPr/>
        </p:nvGrpSpPr>
        <p:grpSpPr>
          <a:xfrm>
            <a:off x="250425" y="4910500"/>
            <a:ext cx="1193550" cy="68100"/>
            <a:chOff x="557300" y="431950"/>
            <a:chExt cx="1193550" cy="68100"/>
          </a:xfrm>
        </p:grpSpPr>
        <p:sp>
          <p:nvSpPr>
            <p:cNvPr id="82" name="Google Shape;82;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83;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84;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85;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9"/>
        <p:cNvGrpSpPr/>
        <p:nvPr/>
      </p:nvGrpSpPr>
      <p:grpSpPr>
        <a:xfrm>
          <a:off x="0" y="0"/>
          <a:ext cx="0" cy="0"/>
          <a:chOff x="0" y="0"/>
          <a:chExt cx="0" cy="0"/>
        </a:xfrm>
      </p:grpSpPr>
      <p:sp>
        <p:nvSpPr>
          <p:cNvPr id="90" name="Google Shape;90;p6"/>
          <p:cNvSpPr txBox="1">
            <a:spLocks noGrp="1"/>
          </p:cNvSpPr>
          <p:nvPr>
            <p:ph type="title"/>
          </p:nvPr>
        </p:nvSpPr>
        <p:spPr>
          <a:xfrm>
            <a:off x="945150" y="394975"/>
            <a:ext cx="45084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91" name="Google Shape;91;p6"/>
          <p:cNvCxnSpPr/>
          <p:nvPr/>
        </p:nvCxnSpPr>
        <p:spPr>
          <a:xfrm>
            <a:off x="-560741" y="4643550"/>
            <a:ext cx="9889500" cy="0"/>
          </a:xfrm>
          <a:prstGeom prst="straightConnector1">
            <a:avLst/>
          </a:prstGeom>
          <a:noFill/>
          <a:ln w="9525" cap="flat" cmpd="sng">
            <a:solidFill>
              <a:srgbClr val="0C343D"/>
            </a:solidFill>
            <a:prstDash val="solid"/>
            <a:round/>
            <a:headEnd type="none" w="med" len="med"/>
            <a:tailEnd type="none" w="med" len="med"/>
          </a:ln>
        </p:spPr>
      </p:cxnSp>
      <p:grpSp>
        <p:nvGrpSpPr>
          <p:cNvPr id="92" name="Google Shape;92;p6"/>
          <p:cNvGrpSpPr/>
          <p:nvPr/>
        </p:nvGrpSpPr>
        <p:grpSpPr>
          <a:xfrm>
            <a:off x="3975225" y="4910500"/>
            <a:ext cx="1193550" cy="68100"/>
            <a:chOff x="557300" y="431950"/>
            <a:chExt cx="1193550" cy="68100"/>
          </a:xfrm>
        </p:grpSpPr>
        <p:sp>
          <p:nvSpPr>
            <p:cNvPr id="93" name="Google Shape;93;p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00" name="Google Shape;100;p6"/>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101" name="Google Shape;101;p6"/>
          <p:cNvGrpSpPr/>
          <p:nvPr/>
        </p:nvGrpSpPr>
        <p:grpSpPr>
          <a:xfrm>
            <a:off x="7718425" y="193250"/>
            <a:ext cx="1193550" cy="68100"/>
            <a:chOff x="557300" y="431950"/>
            <a:chExt cx="1193550" cy="68100"/>
          </a:xfrm>
        </p:grpSpPr>
        <p:sp>
          <p:nvSpPr>
            <p:cNvPr id="102" name="Google Shape;102;p6"/>
            <p:cNvSpPr/>
            <p:nvPr/>
          </p:nvSpPr>
          <p:spPr>
            <a:xfrm>
              <a:off x="5573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3" name="Google Shape;103;p6"/>
            <p:cNvSpPr/>
            <p:nvPr/>
          </p:nvSpPr>
          <p:spPr>
            <a:xfrm>
              <a:off x="7448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4" name="Google Shape;104;p6"/>
            <p:cNvSpPr/>
            <p:nvPr/>
          </p:nvSpPr>
          <p:spPr>
            <a:xfrm>
              <a:off x="9324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5" name="Google Shape;105;p6"/>
            <p:cNvSpPr/>
            <p:nvPr/>
          </p:nvSpPr>
          <p:spPr>
            <a:xfrm>
              <a:off x="112002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6" name="Google Shape;106;p6"/>
            <p:cNvSpPr/>
            <p:nvPr/>
          </p:nvSpPr>
          <p:spPr>
            <a:xfrm>
              <a:off x="13076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7" name="Google Shape;107;p6"/>
            <p:cNvSpPr/>
            <p:nvPr/>
          </p:nvSpPr>
          <p:spPr>
            <a:xfrm>
              <a:off x="14951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8" name="Google Shape;108;p6"/>
            <p:cNvSpPr/>
            <p:nvPr/>
          </p:nvSpPr>
          <p:spPr>
            <a:xfrm>
              <a:off x="16827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9"/>
        <p:cNvGrpSpPr/>
        <p:nvPr/>
      </p:nvGrpSpPr>
      <p:grpSpPr>
        <a:xfrm>
          <a:off x="0" y="0"/>
          <a:ext cx="0" cy="0"/>
          <a:chOff x="0" y="0"/>
          <a:chExt cx="0" cy="0"/>
        </a:xfrm>
      </p:grpSpPr>
      <p:sp>
        <p:nvSpPr>
          <p:cNvPr id="110" name="Google Shape;110;p7"/>
          <p:cNvSpPr txBox="1">
            <a:spLocks noGrp="1"/>
          </p:cNvSpPr>
          <p:nvPr>
            <p:ph type="title"/>
          </p:nvPr>
        </p:nvSpPr>
        <p:spPr>
          <a:xfrm>
            <a:off x="5699050" y="1733975"/>
            <a:ext cx="2502900" cy="852900"/>
          </a:xfrm>
          <a:prstGeom prst="rect">
            <a:avLst/>
          </a:prstGeom>
        </p:spPr>
        <p:txBody>
          <a:bodyPr spcFirstLastPara="1" wrap="square" lIns="91425" tIns="91425" rIns="91425" bIns="91425" anchor="b" anchorCtr="0">
            <a:noAutofit/>
          </a:bodyPr>
          <a:lstStyle>
            <a:lvl1pPr lvl="0" rtl="0">
              <a:spcBef>
                <a:spcPts val="0"/>
              </a:spcBef>
              <a:spcAft>
                <a:spcPts val="0"/>
              </a:spcAft>
              <a:buSzPts val="2150"/>
              <a:buNone/>
              <a:defRPr sz="215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1" name="Google Shape;111;p7"/>
          <p:cNvSpPr txBox="1">
            <a:spLocks noGrp="1"/>
          </p:cNvSpPr>
          <p:nvPr>
            <p:ph type="body" idx="1"/>
          </p:nvPr>
        </p:nvSpPr>
        <p:spPr>
          <a:xfrm>
            <a:off x="5699050" y="2684300"/>
            <a:ext cx="2629200" cy="989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grpSp>
        <p:nvGrpSpPr>
          <p:cNvPr id="112" name="Google Shape;112;p7"/>
          <p:cNvGrpSpPr/>
          <p:nvPr/>
        </p:nvGrpSpPr>
        <p:grpSpPr>
          <a:xfrm rot="-5400000">
            <a:off x="8072153" y="-160478"/>
            <a:ext cx="486100" cy="1193550"/>
            <a:chOff x="8255228" y="345697"/>
            <a:chExt cx="486100" cy="1193550"/>
          </a:xfrm>
        </p:grpSpPr>
        <p:grpSp>
          <p:nvGrpSpPr>
            <p:cNvPr id="113" name="Google Shape;113;p7"/>
            <p:cNvGrpSpPr/>
            <p:nvPr/>
          </p:nvGrpSpPr>
          <p:grpSpPr>
            <a:xfrm rot="-5400000">
              <a:off x="8041690" y="839610"/>
              <a:ext cx="1193550" cy="205725"/>
              <a:chOff x="250425" y="4752475"/>
              <a:chExt cx="1193550" cy="205725"/>
            </a:xfrm>
          </p:grpSpPr>
          <p:grpSp>
            <p:nvGrpSpPr>
              <p:cNvPr id="114" name="Google Shape;114;p7"/>
              <p:cNvGrpSpPr/>
              <p:nvPr/>
            </p:nvGrpSpPr>
            <p:grpSpPr>
              <a:xfrm>
                <a:off x="250425" y="4890100"/>
                <a:ext cx="1193550" cy="68100"/>
                <a:chOff x="557300" y="431950"/>
                <a:chExt cx="1193550" cy="68100"/>
              </a:xfrm>
            </p:grpSpPr>
            <p:sp>
              <p:nvSpPr>
                <p:cNvPr id="115" name="Google Shape;115;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6;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17;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19;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20;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21;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2" name="Google Shape;122;p7"/>
              <p:cNvGrpSpPr/>
              <p:nvPr/>
            </p:nvGrpSpPr>
            <p:grpSpPr>
              <a:xfrm>
                <a:off x="250425" y="4752475"/>
                <a:ext cx="1193550" cy="68100"/>
                <a:chOff x="557300" y="431950"/>
                <a:chExt cx="1193550" cy="68100"/>
              </a:xfrm>
            </p:grpSpPr>
            <p:sp>
              <p:nvSpPr>
                <p:cNvPr id="123" name="Google Shape;123;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25;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26;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127;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28;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29;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30" name="Google Shape;130;p7"/>
            <p:cNvGrpSpPr/>
            <p:nvPr/>
          </p:nvGrpSpPr>
          <p:grpSpPr>
            <a:xfrm rot="-5400000">
              <a:off x="7761315" y="839610"/>
              <a:ext cx="1193550" cy="205725"/>
              <a:chOff x="250425" y="4752475"/>
              <a:chExt cx="1193550" cy="205725"/>
            </a:xfrm>
          </p:grpSpPr>
          <p:grpSp>
            <p:nvGrpSpPr>
              <p:cNvPr id="131" name="Google Shape;131;p7"/>
              <p:cNvGrpSpPr/>
              <p:nvPr/>
            </p:nvGrpSpPr>
            <p:grpSpPr>
              <a:xfrm>
                <a:off x="250425" y="4890100"/>
                <a:ext cx="1193550" cy="68100"/>
                <a:chOff x="557300" y="431950"/>
                <a:chExt cx="1193550" cy="68100"/>
              </a:xfrm>
            </p:grpSpPr>
            <p:sp>
              <p:nvSpPr>
                <p:cNvPr id="132" name="Google Shape;132;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9" name="Google Shape;139;p7"/>
              <p:cNvGrpSpPr/>
              <p:nvPr/>
            </p:nvGrpSpPr>
            <p:grpSpPr>
              <a:xfrm>
                <a:off x="250425" y="4752475"/>
                <a:ext cx="1193550" cy="68100"/>
                <a:chOff x="557300" y="431950"/>
                <a:chExt cx="1193550" cy="68100"/>
              </a:xfrm>
            </p:grpSpPr>
            <p:sp>
              <p:nvSpPr>
                <p:cNvPr id="140" name="Google Shape;140;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95"/>
        <p:cNvGrpSpPr/>
        <p:nvPr/>
      </p:nvGrpSpPr>
      <p:grpSpPr>
        <a:xfrm>
          <a:off x="0" y="0"/>
          <a:ext cx="0" cy="0"/>
          <a:chOff x="0" y="0"/>
          <a:chExt cx="0" cy="0"/>
        </a:xfrm>
      </p:grpSpPr>
      <p:sp>
        <p:nvSpPr>
          <p:cNvPr id="196" name="Google Shape;196;p9"/>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SzPts val="2150"/>
              <a:buNone/>
              <a:defRPr sz="2150"/>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197" name="Google Shape;197;p9"/>
          <p:cNvCxnSpPr/>
          <p:nvPr/>
        </p:nvCxnSpPr>
        <p:spPr>
          <a:xfrm>
            <a:off x="-560741" y="4795950"/>
            <a:ext cx="3170700" cy="0"/>
          </a:xfrm>
          <a:prstGeom prst="straightConnector1">
            <a:avLst/>
          </a:prstGeom>
          <a:noFill/>
          <a:ln w="9525" cap="flat" cmpd="sng">
            <a:solidFill>
              <a:srgbClr val="0C343D"/>
            </a:solidFill>
            <a:prstDash val="solid"/>
            <a:round/>
            <a:headEnd type="none" w="med" len="med"/>
            <a:tailEnd type="none" w="med" len="med"/>
          </a:ln>
        </p:spPr>
      </p:cxnSp>
      <p:grpSp>
        <p:nvGrpSpPr>
          <p:cNvPr id="198" name="Google Shape;198;p9"/>
          <p:cNvGrpSpPr/>
          <p:nvPr/>
        </p:nvGrpSpPr>
        <p:grpSpPr>
          <a:xfrm>
            <a:off x="8255228" y="345697"/>
            <a:ext cx="486100" cy="1193550"/>
            <a:chOff x="8255228" y="345697"/>
            <a:chExt cx="486100" cy="1193550"/>
          </a:xfrm>
        </p:grpSpPr>
        <p:grpSp>
          <p:nvGrpSpPr>
            <p:cNvPr id="199" name="Google Shape;199;p9"/>
            <p:cNvGrpSpPr/>
            <p:nvPr/>
          </p:nvGrpSpPr>
          <p:grpSpPr>
            <a:xfrm rot="-5400000">
              <a:off x="8041690" y="839610"/>
              <a:ext cx="1193550" cy="205725"/>
              <a:chOff x="250425" y="4752475"/>
              <a:chExt cx="1193550" cy="205725"/>
            </a:xfrm>
          </p:grpSpPr>
          <p:grpSp>
            <p:nvGrpSpPr>
              <p:cNvPr id="200" name="Google Shape;200;p9"/>
              <p:cNvGrpSpPr/>
              <p:nvPr/>
            </p:nvGrpSpPr>
            <p:grpSpPr>
              <a:xfrm>
                <a:off x="250425" y="4890100"/>
                <a:ext cx="1193550" cy="68100"/>
                <a:chOff x="557300" y="431950"/>
                <a:chExt cx="1193550" cy="68100"/>
              </a:xfrm>
            </p:grpSpPr>
            <p:sp>
              <p:nvSpPr>
                <p:cNvPr id="201" name="Google Shape;201;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03;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04;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05;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206;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8" name="Google Shape;208;p9"/>
              <p:cNvGrpSpPr/>
              <p:nvPr/>
            </p:nvGrpSpPr>
            <p:grpSpPr>
              <a:xfrm>
                <a:off x="250425" y="4752475"/>
                <a:ext cx="1193550" cy="68100"/>
                <a:chOff x="557300" y="431950"/>
                <a:chExt cx="1193550" cy="68100"/>
              </a:xfrm>
            </p:grpSpPr>
            <p:sp>
              <p:nvSpPr>
                <p:cNvPr id="209" name="Google Shape;209;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210;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211;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212;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13;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214;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16" name="Google Shape;216;p9"/>
            <p:cNvGrpSpPr/>
            <p:nvPr/>
          </p:nvGrpSpPr>
          <p:grpSpPr>
            <a:xfrm rot="-5400000">
              <a:off x="7761315" y="839610"/>
              <a:ext cx="1193550" cy="205725"/>
              <a:chOff x="250425" y="4752475"/>
              <a:chExt cx="1193550" cy="205725"/>
            </a:xfrm>
          </p:grpSpPr>
          <p:grpSp>
            <p:nvGrpSpPr>
              <p:cNvPr id="217" name="Google Shape;217;p9"/>
              <p:cNvGrpSpPr/>
              <p:nvPr/>
            </p:nvGrpSpPr>
            <p:grpSpPr>
              <a:xfrm>
                <a:off x="250425" y="4890100"/>
                <a:ext cx="1193550" cy="68100"/>
                <a:chOff x="557300" y="431950"/>
                <a:chExt cx="1193550" cy="68100"/>
              </a:xfrm>
            </p:grpSpPr>
            <p:sp>
              <p:nvSpPr>
                <p:cNvPr id="218" name="Google Shape;218;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5" name="Google Shape;225;p9"/>
              <p:cNvGrpSpPr/>
              <p:nvPr/>
            </p:nvGrpSpPr>
            <p:grpSpPr>
              <a:xfrm>
                <a:off x="250425" y="4752475"/>
                <a:ext cx="1193550" cy="68100"/>
                <a:chOff x="557300" y="431950"/>
                <a:chExt cx="1193550" cy="68100"/>
              </a:xfrm>
            </p:grpSpPr>
            <p:sp>
              <p:nvSpPr>
                <p:cNvPr id="226" name="Google Shape;226;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233" name="Google Shape;233;p9"/>
          <p:cNvSpPr txBox="1">
            <a:spLocks noGrp="1"/>
          </p:cNvSpPr>
          <p:nvPr>
            <p:ph type="subTitle" idx="1"/>
          </p:nvPr>
        </p:nvSpPr>
        <p:spPr>
          <a:xfrm>
            <a:off x="1027475" y="1754625"/>
            <a:ext cx="2281200" cy="68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b="1">
                <a:solidFill>
                  <a:schemeClr val="dk1"/>
                </a:solidFill>
                <a:latin typeface="Montserrat"/>
                <a:ea typeface="Montserrat"/>
                <a:cs typeface="Montserrat"/>
                <a:sym typeface="Montserra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34" name="Google Shape;234;p9"/>
          <p:cNvSpPr txBox="1">
            <a:spLocks noGrp="1"/>
          </p:cNvSpPr>
          <p:nvPr>
            <p:ph type="subTitle" idx="2"/>
          </p:nvPr>
        </p:nvSpPr>
        <p:spPr>
          <a:xfrm>
            <a:off x="554975" y="2593700"/>
            <a:ext cx="3751200" cy="192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6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
    <p:spTree>
      <p:nvGrpSpPr>
        <p:cNvPr id="1" name="Shape 284"/>
        <p:cNvGrpSpPr/>
        <p:nvPr/>
      </p:nvGrpSpPr>
      <p:grpSpPr>
        <a:xfrm>
          <a:off x="0" y="0"/>
          <a:ext cx="0" cy="0"/>
          <a:chOff x="0" y="0"/>
          <a:chExt cx="0" cy="0"/>
        </a:xfrm>
      </p:grpSpPr>
      <p:sp>
        <p:nvSpPr>
          <p:cNvPr id="285" name="Google Shape;285;p13"/>
          <p:cNvSpPr txBox="1">
            <a:spLocks noGrp="1"/>
          </p:cNvSpPr>
          <p:nvPr>
            <p:ph type="title"/>
          </p:nvPr>
        </p:nvSpPr>
        <p:spPr>
          <a:xfrm>
            <a:off x="1890389" y="1696200"/>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C343D"/>
              </a:buClr>
              <a:buSzPts val="1600"/>
              <a:buFont typeface="Montserrat"/>
              <a:buNone/>
              <a:defRPr sz="1600" b="1">
                <a:solidFill>
                  <a:srgbClr val="0C343D"/>
                </a:solidFill>
                <a:latin typeface="Montserrat"/>
                <a:ea typeface="Montserrat"/>
                <a:cs typeface="Montserrat"/>
                <a:sym typeface="Montserrat"/>
              </a:defRPr>
            </a:lvl1pPr>
            <a:lvl2pPr lvl="1" rtl="0">
              <a:spcBef>
                <a:spcPts val="0"/>
              </a:spcBef>
              <a:spcAft>
                <a:spcPts val="0"/>
              </a:spcAft>
              <a:buSzPts val="4200"/>
              <a:buFont typeface="Montserrat"/>
              <a:buNone/>
              <a:defRPr sz="4200" b="1">
                <a:latin typeface="Montserrat"/>
                <a:ea typeface="Montserrat"/>
                <a:cs typeface="Montserrat"/>
                <a:sym typeface="Montserrat"/>
              </a:defRPr>
            </a:lvl2pPr>
            <a:lvl3pPr lvl="2" rtl="0">
              <a:spcBef>
                <a:spcPts val="0"/>
              </a:spcBef>
              <a:spcAft>
                <a:spcPts val="0"/>
              </a:spcAft>
              <a:buSzPts val="4200"/>
              <a:buFont typeface="Montserrat"/>
              <a:buNone/>
              <a:defRPr sz="4200" b="1">
                <a:latin typeface="Montserrat"/>
                <a:ea typeface="Montserrat"/>
                <a:cs typeface="Montserrat"/>
                <a:sym typeface="Montserrat"/>
              </a:defRPr>
            </a:lvl3pPr>
            <a:lvl4pPr lvl="3" rtl="0">
              <a:spcBef>
                <a:spcPts val="0"/>
              </a:spcBef>
              <a:spcAft>
                <a:spcPts val="0"/>
              </a:spcAft>
              <a:buSzPts val="4200"/>
              <a:buFont typeface="Montserrat"/>
              <a:buNone/>
              <a:defRPr sz="4200" b="1">
                <a:latin typeface="Montserrat"/>
                <a:ea typeface="Montserrat"/>
                <a:cs typeface="Montserrat"/>
                <a:sym typeface="Montserrat"/>
              </a:defRPr>
            </a:lvl4pPr>
            <a:lvl5pPr lvl="4" rtl="0">
              <a:spcBef>
                <a:spcPts val="0"/>
              </a:spcBef>
              <a:spcAft>
                <a:spcPts val="0"/>
              </a:spcAft>
              <a:buSzPts val="4200"/>
              <a:buFont typeface="Montserrat"/>
              <a:buNone/>
              <a:defRPr sz="4200" b="1">
                <a:latin typeface="Montserrat"/>
                <a:ea typeface="Montserrat"/>
                <a:cs typeface="Montserrat"/>
                <a:sym typeface="Montserrat"/>
              </a:defRPr>
            </a:lvl5pPr>
            <a:lvl6pPr lvl="5" rtl="0">
              <a:spcBef>
                <a:spcPts val="0"/>
              </a:spcBef>
              <a:spcAft>
                <a:spcPts val="0"/>
              </a:spcAft>
              <a:buSzPts val="4200"/>
              <a:buFont typeface="Montserrat"/>
              <a:buNone/>
              <a:defRPr sz="4200" b="1">
                <a:latin typeface="Montserrat"/>
                <a:ea typeface="Montserrat"/>
                <a:cs typeface="Montserrat"/>
                <a:sym typeface="Montserrat"/>
              </a:defRPr>
            </a:lvl6pPr>
            <a:lvl7pPr lvl="6" rtl="0">
              <a:spcBef>
                <a:spcPts val="0"/>
              </a:spcBef>
              <a:spcAft>
                <a:spcPts val="0"/>
              </a:spcAft>
              <a:buSzPts val="4200"/>
              <a:buFont typeface="Montserrat"/>
              <a:buNone/>
              <a:defRPr sz="4200" b="1">
                <a:latin typeface="Montserrat"/>
                <a:ea typeface="Montserrat"/>
                <a:cs typeface="Montserrat"/>
                <a:sym typeface="Montserrat"/>
              </a:defRPr>
            </a:lvl7pPr>
            <a:lvl8pPr lvl="7" rtl="0">
              <a:spcBef>
                <a:spcPts val="0"/>
              </a:spcBef>
              <a:spcAft>
                <a:spcPts val="0"/>
              </a:spcAft>
              <a:buSzPts val="4200"/>
              <a:buFont typeface="Montserrat"/>
              <a:buNone/>
              <a:defRPr sz="4200" b="1">
                <a:latin typeface="Montserrat"/>
                <a:ea typeface="Montserrat"/>
                <a:cs typeface="Montserrat"/>
                <a:sym typeface="Montserrat"/>
              </a:defRPr>
            </a:lvl8pPr>
            <a:lvl9pPr lvl="8" rtl="0">
              <a:spcBef>
                <a:spcPts val="0"/>
              </a:spcBef>
              <a:spcAft>
                <a:spcPts val="0"/>
              </a:spcAft>
              <a:buSzPts val="4200"/>
              <a:buFont typeface="Montserrat"/>
              <a:buNone/>
              <a:defRPr sz="4200" b="1">
                <a:latin typeface="Montserrat"/>
                <a:ea typeface="Montserrat"/>
                <a:cs typeface="Montserrat"/>
                <a:sym typeface="Montserrat"/>
              </a:defRPr>
            </a:lvl9pPr>
          </a:lstStyle>
          <a:p>
            <a:endParaRPr/>
          </a:p>
        </p:txBody>
      </p:sp>
      <p:sp>
        <p:nvSpPr>
          <p:cNvPr id="286" name="Google Shape;286;p13"/>
          <p:cNvSpPr txBox="1">
            <a:spLocks noGrp="1"/>
          </p:cNvSpPr>
          <p:nvPr>
            <p:ph type="subTitle" idx="1"/>
          </p:nvPr>
        </p:nvSpPr>
        <p:spPr>
          <a:xfrm>
            <a:off x="1890389" y="2076950"/>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87" name="Google Shape;287;p13"/>
          <p:cNvSpPr txBox="1">
            <a:spLocks noGrp="1"/>
          </p:cNvSpPr>
          <p:nvPr>
            <p:ph type="title" idx="2" hasCustomPrompt="1"/>
          </p:nvPr>
        </p:nvSpPr>
        <p:spPr>
          <a:xfrm>
            <a:off x="183864" y="1565100"/>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88" name="Google Shape;288;p13"/>
          <p:cNvSpPr txBox="1">
            <a:spLocks noGrp="1"/>
          </p:cNvSpPr>
          <p:nvPr>
            <p:ph type="title" idx="3"/>
          </p:nvPr>
        </p:nvSpPr>
        <p:spPr>
          <a:xfrm>
            <a:off x="1890389" y="2978550"/>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89" name="Google Shape;289;p13"/>
          <p:cNvSpPr txBox="1">
            <a:spLocks noGrp="1"/>
          </p:cNvSpPr>
          <p:nvPr>
            <p:ph type="subTitle" idx="4"/>
          </p:nvPr>
        </p:nvSpPr>
        <p:spPr>
          <a:xfrm>
            <a:off x="1890389" y="3359300"/>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0" name="Google Shape;290;p13"/>
          <p:cNvSpPr txBox="1">
            <a:spLocks noGrp="1"/>
          </p:cNvSpPr>
          <p:nvPr>
            <p:ph type="title" idx="5" hasCustomPrompt="1"/>
          </p:nvPr>
        </p:nvSpPr>
        <p:spPr>
          <a:xfrm>
            <a:off x="183864" y="2847450"/>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91" name="Google Shape;291;p13"/>
          <p:cNvSpPr txBox="1">
            <a:spLocks noGrp="1"/>
          </p:cNvSpPr>
          <p:nvPr>
            <p:ph type="title" idx="6"/>
          </p:nvPr>
        </p:nvSpPr>
        <p:spPr>
          <a:xfrm>
            <a:off x="5887089" y="233737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92" name="Google Shape;292;p13"/>
          <p:cNvSpPr txBox="1">
            <a:spLocks noGrp="1"/>
          </p:cNvSpPr>
          <p:nvPr>
            <p:ph type="subTitle" idx="7"/>
          </p:nvPr>
        </p:nvSpPr>
        <p:spPr>
          <a:xfrm>
            <a:off x="5887089" y="2718125"/>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3" name="Google Shape;293;p13"/>
          <p:cNvSpPr txBox="1">
            <a:spLocks noGrp="1"/>
          </p:cNvSpPr>
          <p:nvPr>
            <p:ph type="title" idx="8" hasCustomPrompt="1"/>
          </p:nvPr>
        </p:nvSpPr>
        <p:spPr>
          <a:xfrm>
            <a:off x="4180564" y="2466325"/>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94" name="Google Shape;294;p13"/>
          <p:cNvSpPr txBox="1">
            <a:spLocks noGrp="1"/>
          </p:cNvSpPr>
          <p:nvPr>
            <p:ph type="title" idx="9"/>
          </p:nvPr>
        </p:nvSpPr>
        <p:spPr>
          <a:xfrm>
            <a:off x="5887089" y="361972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95" name="Google Shape;295;p13"/>
          <p:cNvSpPr txBox="1">
            <a:spLocks noGrp="1"/>
          </p:cNvSpPr>
          <p:nvPr>
            <p:ph type="subTitle" idx="13"/>
          </p:nvPr>
        </p:nvSpPr>
        <p:spPr>
          <a:xfrm>
            <a:off x="5887089" y="4000475"/>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6" name="Google Shape;296;p13"/>
          <p:cNvSpPr txBox="1">
            <a:spLocks noGrp="1"/>
          </p:cNvSpPr>
          <p:nvPr>
            <p:ph type="title" idx="14" hasCustomPrompt="1"/>
          </p:nvPr>
        </p:nvSpPr>
        <p:spPr>
          <a:xfrm>
            <a:off x="4180564" y="3748675"/>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97" name="Google Shape;297;p13"/>
          <p:cNvSpPr txBox="1">
            <a:spLocks noGrp="1"/>
          </p:cNvSpPr>
          <p:nvPr>
            <p:ph type="title" idx="15"/>
          </p:nvPr>
        </p:nvSpPr>
        <p:spPr>
          <a:xfrm>
            <a:off x="5887089" y="105502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98" name="Google Shape;298;p13"/>
          <p:cNvSpPr txBox="1">
            <a:spLocks noGrp="1"/>
          </p:cNvSpPr>
          <p:nvPr>
            <p:ph type="subTitle" idx="16"/>
          </p:nvPr>
        </p:nvSpPr>
        <p:spPr>
          <a:xfrm>
            <a:off x="5887089" y="1435775"/>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9" name="Google Shape;299;p13"/>
          <p:cNvSpPr txBox="1">
            <a:spLocks noGrp="1"/>
          </p:cNvSpPr>
          <p:nvPr>
            <p:ph type="title" idx="17" hasCustomPrompt="1"/>
          </p:nvPr>
        </p:nvSpPr>
        <p:spPr>
          <a:xfrm>
            <a:off x="4180564" y="1183975"/>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00" name="Google Shape;300;p13"/>
          <p:cNvSpPr txBox="1">
            <a:spLocks noGrp="1"/>
          </p:cNvSpPr>
          <p:nvPr>
            <p:ph type="title" idx="18"/>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301" name="Google Shape;301;p13"/>
          <p:cNvCxnSpPr/>
          <p:nvPr/>
        </p:nvCxnSpPr>
        <p:spPr>
          <a:xfrm>
            <a:off x="1967750" y="4777038"/>
            <a:ext cx="7271400" cy="0"/>
          </a:xfrm>
          <a:prstGeom prst="straightConnector1">
            <a:avLst/>
          </a:prstGeom>
          <a:noFill/>
          <a:ln w="9525" cap="flat" cmpd="sng">
            <a:solidFill>
              <a:srgbClr val="0C343D"/>
            </a:solidFill>
            <a:prstDash val="solid"/>
            <a:round/>
            <a:headEnd type="none" w="med" len="med"/>
            <a:tailEnd type="none" w="med" len="med"/>
          </a:ln>
        </p:spPr>
      </p:cxnSp>
      <p:grpSp>
        <p:nvGrpSpPr>
          <p:cNvPr id="302" name="Google Shape;302;p13"/>
          <p:cNvGrpSpPr/>
          <p:nvPr/>
        </p:nvGrpSpPr>
        <p:grpSpPr>
          <a:xfrm>
            <a:off x="250425" y="4772875"/>
            <a:ext cx="1193550" cy="205725"/>
            <a:chOff x="250425" y="4752475"/>
            <a:chExt cx="1193550" cy="205725"/>
          </a:xfrm>
        </p:grpSpPr>
        <p:grpSp>
          <p:nvGrpSpPr>
            <p:cNvPr id="303" name="Google Shape;303;p13"/>
            <p:cNvGrpSpPr/>
            <p:nvPr/>
          </p:nvGrpSpPr>
          <p:grpSpPr>
            <a:xfrm>
              <a:off x="250425" y="4890100"/>
              <a:ext cx="1193550" cy="68100"/>
              <a:chOff x="557300" y="431950"/>
              <a:chExt cx="1193550" cy="68100"/>
            </a:xfrm>
          </p:grpSpPr>
          <p:sp>
            <p:nvSpPr>
              <p:cNvPr id="304" name="Google Shape;304;p1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1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1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1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1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1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1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11" name="Google Shape;311;p13"/>
            <p:cNvGrpSpPr/>
            <p:nvPr/>
          </p:nvGrpSpPr>
          <p:grpSpPr>
            <a:xfrm>
              <a:off x="250425" y="4752475"/>
              <a:ext cx="1193550" cy="68100"/>
              <a:chOff x="557300" y="431950"/>
              <a:chExt cx="1193550" cy="68100"/>
            </a:xfrm>
          </p:grpSpPr>
          <p:sp>
            <p:nvSpPr>
              <p:cNvPr id="312" name="Google Shape;312;p1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1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1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1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1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1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1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319" name="Google Shape;319;p13"/>
          <p:cNvGrpSpPr/>
          <p:nvPr/>
        </p:nvGrpSpPr>
        <p:grpSpPr>
          <a:xfrm>
            <a:off x="7718425" y="193250"/>
            <a:ext cx="1193550" cy="68100"/>
            <a:chOff x="557300" y="431950"/>
            <a:chExt cx="1193550" cy="68100"/>
          </a:xfrm>
        </p:grpSpPr>
        <p:sp>
          <p:nvSpPr>
            <p:cNvPr id="320" name="Google Shape;320;p1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1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1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1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1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1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1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1">
  <p:cSld name="SECTION_TITLE_AND_DESCRIPTION_1_2_1">
    <p:spTree>
      <p:nvGrpSpPr>
        <p:cNvPr id="1" name="Shape 327"/>
        <p:cNvGrpSpPr/>
        <p:nvPr/>
      </p:nvGrpSpPr>
      <p:grpSpPr>
        <a:xfrm>
          <a:off x="0" y="0"/>
          <a:ext cx="0" cy="0"/>
          <a:chOff x="0" y="0"/>
          <a:chExt cx="0" cy="0"/>
        </a:xfrm>
      </p:grpSpPr>
      <p:sp>
        <p:nvSpPr>
          <p:cNvPr id="328" name="Google Shape;328;p14"/>
          <p:cNvSpPr txBox="1">
            <a:spLocks noGrp="1"/>
          </p:cNvSpPr>
          <p:nvPr>
            <p:ph type="title"/>
          </p:nvPr>
        </p:nvSpPr>
        <p:spPr>
          <a:xfrm>
            <a:off x="917100" y="192145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C343D"/>
              </a:buClr>
              <a:buSzPts val="1600"/>
              <a:buFont typeface="Montserrat"/>
              <a:buNone/>
              <a:defRPr sz="1600" b="1">
                <a:solidFill>
                  <a:srgbClr val="0C343D"/>
                </a:solidFill>
                <a:latin typeface="Montserrat"/>
                <a:ea typeface="Montserrat"/>
                <a:cs typeface="Montserrat"/>
                <a:sym typeface="Montserrat"/>
              </a:defRPr>
            </a:lvl1pPr>
            <a:lvl2pPr lvl="1" rtl="0">
              <a:spcBef>
                <a:spcPts val="0"/>
              </a:spcBef>
              <a:spcAft>
                <a:spcPts val="0"/>
              </a:spcAft>
              <a:buSzPts val="4200"/>
              <a:buFont typeface="Montserrat"/>
              <a:buNone/>
              <a:defRPr sz="4200" b="1">
                <a:latin typeface="Montserrat"/>
                <a:ea typeface="Montserrat"/>
                <a:cs typeface="Montserrat"/>
                <a:sym typeface="Montserrat"/>
              </a:defRPr>
            </a:lvl2pPr>
            <a:lvl3pPr lvl="2" rtl="0">
              <a:spcBef>
                <a:spcPts val="0"/>
              </a:spcBef>
              <a:spcAft>
                <a:spcPts val="0"/>
              </a:spcAft>
              <a:buSzPts val="4200"/>
              <a:buFont typeface="Montserrat"/>
              <a:buNone/>
              <a:defRPr sz="4200" b="1">
                <a:latin typeface="Montserrat"/>
                <a:ea typeface="Montserrat"/>
                <a:cs typeface="Montserrat"/>
                <a:sym typeface="Montserrat"/>
              </a:defRPr>
            </a:lvl3pPr>
            <a:lvl4pPr lvl="3" rtl="0">
              <a:spcBef>
                <a:spcPts val="0"/>
              </a:spcBef>
              <a:spcAft>
                <a:spcPts val="0"/>
              </a:spcAft>
              <a:buSzPts val="4200"/>
              <a:buFont typeface="Montserrat"/>
              <a:buNone/>
              <a:defRPr sz="4200" b="1">
                <a:latin typeface="Montserrat"/>
                <a:ea typeface="Montserrat"/>
                <a:cs typeface="Montserrat"/>
                <a:sym typeface="Montserrat"/>
              </a:defRPr>
            </a:lvl4pPr>
            <a:lvl5pPr lvl="4" rtl="0">
              <a:spcBef>
                <a:spcPts val="0"/>
              </a:spcBef>
              <a:spcAft>
                <a:spcPts val="0"/>
              </a:spcAft>
              <a:buSzPts val="4200"/>
              <a:buFont typeface="Montserrat"/>
              <a:buNone/>
              <a:defRPr sz="4200" b="1">
                <a:latin typeface="Montserrat"/>
                <a:ea typeface="Montserrat"/>
                <a:cs typeface="Montserrat"/>
                <a:sym typeface="Montserrat"/>
              </a:defRPr>
            </a:lvl5pPr>
            <a:lvl6pPr lvl="5" rtl="0">
              <a:spcBef>
                <a:spcPts val="0"/>
              </a:spcBef>
              <a:spcAft>
                <a:spcPts val="0"/>
              </a:spcAft>
              <a:buSzPts val="4200"/>
              <a:buFont typeface="Montserrat"/>
              <a:buNone/>
              <a:defRPr sz="4200" b="1">
                <a:latin typeface="Montserrat"/>
                <a:ea typeface="Montserrat"/>
                <a:cs typeface="Montserrat"/>
                <a:sym typeface="Montserrat"/>
              </a:defRPr>
            </a:lvl6pPr>
            <a:lvl7pPr lvl="6" rtl="0">
              <a:spcBef>
                <a:spcPts val="0"/>
              </a:spcBef>
              <a:spcAft>
                <a:spcPts val="0"/>
              </a:spcAft>
              <a:buSzPts val="4200"/>
              <a:buFont typeface="Montserrat"/>
              <a:buNone/>
              <a:defRPr sz="4200" b="1">
                <a:latin typeface="Montserrat"/>
                <a:ea typeface="Montserrat"/>
                <a:cs typeface="Montserrat"/>
                <a:sym typeface="Montserrat"/>
              </a:defRPr>
            </a:lvl7pPr>
            <a:lvl8pPr lvl="7" rtl="0">
              <a:spcBef>
                <a:spcPts val="0"/>
              </a:spcBef>
              <a:spcAft>
                <a:spcPts val="0"/>
              </a:spcAft>
              <a:buSzPts val="4200"/>
              <a:buFont typeface="Montserrat"/>
              <a:buNone/>
              <a:defRPr sz="4200" b="1">
                <a:latin typeface="Montserrat"/>
                <a:ea typeface="Montserrat"/>
                <a:cs typeface="Montserrat"/>
                <a:sym typeface="Montserrat"/>
              </a:defRPr>
            </a:lvl8pPr>
            <a:lvl9pPr lvl="8" rtl="0">
              <a:spcBef>
                <a:spcPts val="0"/>
              </a:spcBef>
              <a:spcAft>
                <a:spcPts val="0"/>
              </a:spcAft>
              <a:buSzPts val="4200"/>
              <a:buFont typeface="Montserrat"/>
              <a:buNone/>
              <a:defRPr sz="4200" b="1">
                <a:latin typeface="Montserrat"/>
                <a:ea typeface="Montserrat"/>
                <a:cs typeface="Montserrat"/>
                <a:sym typeface="Montserrat"/>
              </a:defRPr>
            </a:lvl9pPr>
          </a:lstStyle>
          <a:p>
            <a:endParaRPr/>
          </a:p>
        </p:txBody>
      </p:sp>
      <p:sp>
        <p:nvSpPr>
          <p:cNvPr id="329" name="Google Shape;329;p14"/>
          <p:cNvSpPr txBox="1">
            <a:spLocks noGrp="1"/>
          </p:cNvSpPr>
          <p:nvPr>
            <p:ph type="subTitle" idx="1"/>
          </p:nvPr>
        </p:nvSpPr>
        <p:spPr>
          <a:xfrm>
            <a:off x="1172850" y="2266494"/>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0" name="Google Shape;330;p14"/>
          <p:cNvSpPr txBox="1">
            <a:spLocks noGrp="1"/>
          </p:cNvSpPr>
          <p:nvPr>
            <p:ph type="title" idx="2" hasCustomPrompt="1"/>
          </p:nvPr>
        </p:nvSpPr>
        <p:spPr>
          <a:xfrm>
            <a:off x="1623900" y="1313338"/>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31" name="Google Shape;331;p14"/>
          <p:cNvSpPr txBox="1">
            <a:spLocks noGrp="1"/>
          </p:cNvSpPr>
          <p:nvPr>
            <p:ph type="title" idx="3"/>
          </p:nvPr>
        </p:nvSpPr>
        <p:spPr>
          <a:xfrm>
            <a:off x="3356772" y="192145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32" name="Google Shape;332;p14"/>
          <p:cNvSpPr txBox="1">
            <a:spLocks noGrp="1"/>
          </p:cNvSpPr>
          <p:nvPr>
            <p:ph type="subTitle" idx="4"/>
          </p:nvPr>
        </p:nvSpPr>
        <p:spPr>
          <a:xfrm>
            <a:off x="3612522" y="2266500"/>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3" name="Google Shape;333;p14"/>
          <p:cNvSpPr txBox="1">
            <a:spLocks noGrp="1"/>
          </p:cNvSpPr>
          <p:nvPr>
            <p:ph type="title" idx="5" hasCustomPrompt="1"/>
          </p:nvPr>
        </p:nvSpPr>
        <p:spPr>
          <a:xfrm>
            <a:off x="4063572" y="1313338"/>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34" name="Google Shape;334;p14"/>
          <p:cNvSpPr txBox="1">
            <a:spLocks noGrp="1"/>
          </p:cNvSpPr>
          <p:nvPr>
            <p:ph type="title" idx="6"/>
          </p:nvPr>
        </p:nvSpPr>
        <p:spPr>
          <a:xfrm>
            <a:off x="917100" y="377040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35" name="Google Shape;335;p14"/>
          <p:cNvSpPr txBox="1">
            <a:spLocks noGrp="1"/>
          </p:cNvSpPr>
          <p:nvPr>
            <p:ph type="subTitle" idx="7"/>
          </p:nvPr>
        </p:nvSpPr>
        <p:spPr>
          <a:xfrm>
            <a:off x="1172850" y="4115400"/>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6" name="Google Shape;336;p14"/>
          <p:cNvSpPr txBox="1">
            <a:spLocks noGrp="1"/>
          </p:cNvSpPr>
          <p:nvPr>
            <p:ph type="title" idx="8" hasCustomPrompt="1"/>
          </p:nvPr>
        </p:nvSpPr>
        <p:spPr>
          <a:xfrm>
            <a:off x="1623900" y="3162306"/>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37" name="Google Shape;337;p14"/>
          <p:cNvSpPr txBox="1">
            <a:spLocks noGrp="1"/>
          </p:cNvSpPr>
          <p:nvPr>
            <p:ph type="title" idx="9"/>
          </p:nvPr>
        </p:nvSpPr>
        <p:spPr>
          <a:xfrm>
            <a:off x="3356772" y="377040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38" name="Google Shape;338;p14"/>
          <p:cNvSpPr txBox="1">
            <a:spLocks noGrp="1"/>
          </p:cNvSpPr>
          <p:nvPr>
            <p:ph type="subTitle" idx="13"/>
          </p:nvPr>
        </p:nvSpPr>
        <p:spPr>
          <a:xfrm>
            <a:off x="3612522" y="4115388"/>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9" name="Google Shape;339;p14"/>
          <p:cNvSpPr txBox="1">
            <a:spLocks noGrp="1"/>
          </p:cNvSpPr>
          <p:nvPr>
            <p:ph type="title" idx="14" hasCustomPrompt="1"/>
          </p:nvPr>
        </p:nvSpPr>
        <p:spPr>
          <a:xfrm>
            <a:off x="4063572" y="3162306"/>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40" name="Google Shape;340;p14"/>
          <p:cNvSpPr txBox="1">
            <a:spLocks noGrp="1"/>
          </p:cNvSpPr>
          <p:nvPr>
            <p:ph type="title" idx="15"/>
          </p:nvPr>
        </p:nvSpPr>
        <p:spPr>
          <a:xfrm>
            <a:off x="5787225" y="192145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41" name="Google Shape;341;p14"/>
          <p:cNvSpPr txBox="1">
            <a:spLocks noGrp="1"/>
          </p:cNvSpPr>
          <p:nvPr>
            <p:ph type="subTitle" idx="16"/>
          </p:nvPr>
        </p:nvSpPr>
        <p:spPr>
          <a:xfrm>
            <a:off x="6042975" y="2266494"/>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42" name="Google Shape;342;p14"/>
          <p:cNvSpPr txBox="1">
            <a:spLocks noGrp="1"/>
          </p:cNvSpPr>
          <p:nvPr>
            <p:ph type="title" idx="17" hasCustomPrompt="1"/>
          </p:nvPr>
        </p:nvSpPr>
        <p:spPr>
          <a:xfrm>
            <a:off x="6494025" y="1313338"/>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43" name="Google Shape;343;p14"/>
          <p:cNvSpPr txBox="1">
            <a:spLocks noGrp="1"/>
          </p:cNvSpPr>
          <p:nvPr>
            <p:ph type="title" idx="18"/>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grpSp>
        <p:nvGrpSpPr>
          <p:cNvPr id="344" name="Google Shape;344;p14"/>
          <p:cNvGrpSpPr/>
          <p:nvPr/>
        </p:nvGrpSpPr>
        <p:grpSpPr>
          <a:xfrm>
            <a:off x="8255228" y="345697"/>
            <a:ext cx="486100" cy="1193550"/>
            <a:chOff x="8255228" y="345697"/>
            <a:chExt cx="486100" cy="1193550"/>
          </a:xfrm>
        </p:grpSpPr>
        <p:grpSp>
          <p:nvGrpSpPr>
            <p:cNvPr id="345" name="Google Shape;345;p14"/>
            <p:cNvGrpSpPr/>
            <p:nvPr/>
          </p:nvGrpSpPr>
          <p:grpSpPr>
            <a:xfrm rot="-5400000">
              <a:off x="8041690" y="839610"/>
              <a:ext cx="1193550" cy="205725"/>
              <a:chOff x="250425" y="4752475"/>
              <a:chExt cx="1193550" cy="205725"/>
            </a:xfrm>
          </p:grpSpPr>
          <p:grpSp>
            <p:nvGrpSpPr>
              <p:cNvPr id="346" name="Google Shape;346;p14"/>
              <p:cNvGrpSpPr/>
              <p:nvPr/>
            </p:nvGrpSpPr>
            <p:grpSpPr>
              <a:xfrm>
                <a:off x="250425" y="4890100"/>
                <a:ext cx="1193550" cy="68100"/>
                <a:chOff x="557300" y="431950"/>
                <a:chExt cx="1193550" cy="68100"/>
              </a:xfrm>
            </p:grpSpPr>
            <p:sp>
              <p:nvSpPr>
                <p:cNvPr id="347" name="Google Shape;347;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348;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349;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350;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351;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352;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353;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4" name="Google Shape;354;p14"/>
              <p:cNvGrpSpPr/>
              <p:nvPr/>
            </p:nvGrpSpPr>
            <p:grpSpPr>
              <a:xfrm>
                <a:off x="250425" y="4752475"/>
                <a:ext cx="1193550" cy="68100"/>
                <a:chOff x="557300" y="431950"/>
                <a:chExt cx="1193550" cy="68100"/>
              </a:xfrm>
            </p:grpSpPr>
            <p:sp>
              <p:nvSpPr>
                <p:cNvPr id="355" name="Google Shape;355;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356;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 name="Google Shape;357;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358;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 name="Google Shape;359;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360;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361;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362" name="Google Shape;362;p14"/>
            <p:cNvGrpSpPr/>
            <p:nvPr/>
          </p:nvGrpSpPr>
          <p:grpSpPr>
            <a:xfrm rot="-5400000">
              <a:off x="7761315" y="839610"/>
              <a:ext cx="1193550" cy="205725"/>
              <a:chOff x="250425" y="4752475"/>
              <a:chExt cx="1193550" cy="205725"/>
            </a:xfrm>
          </p:grpSpPr>
          <p:grpSp>
            <p:nvGrpSpPr>
              <p:cNvPr id="363" name="Google Shape;363;p14"/>
              <p:cNvGrpSpPr/>
              <p:nvPr/>
            </p:nvGrpSpPr>
            <p:grpSpPr>
              <a:xfrm>
                <a:off x="250425" y="4890100"/>
                <a:ext cx="1193550" cy="68100"/>
                <a:chOff x="557300" y="431950"/>
                <a:chExt cx="1193550" cy="68100"/>
              </a:xfrm>
            </p:grpSpPr>
            <p:sp>
              <p:nvSpPr>
                <p:cNvPr id="364" name="Google Shape;364;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66;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368;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369;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370;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1" name="Google Shape;371;p14"/>
              <p:cNvGrpSpPr/>
              <p:nvPr/>
            </p:nvGrpSpPr>
            <p:grpSpPr>
              <a:xfrm>
                <a:off x="250425" y="4752475"/>
                <a:ext cx="1193550" cy="68100"/>
                <a:chOff x="557300" y="431950"/>
                <a:chExt cx="1193550" cy="68100"/>
              </a:xfrm>
            </p:grpSpPr>
            <p:sp>
              <p:nvSpPr>
                <p:cNvPr id="372" name="Google Shape;372;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373;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374;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 name="Google Shape;375;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376;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377;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 name="Google Shape;378;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379" name="Google Shape;379;p14"/>
          <p:cNvSpPr txBox="1">
            <a:spLocks noGrp="1"/>
          </p:cNvSpPr>
          <p:nvPr>
            <p:ph type="title" idx="19"/>
          </p:nvPr>
        </p:nvSpPr>
        <p:spPr>
          <a:xfrm>
            <a:off x="5787225" y="377040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80" name="Google Shape;380;p14"/>
          <p:cNvSpPr txBox="1">
            <a:spLocks noGrp="1"/>
          </p:cNvSpPr>
          <p:nvPr>
            <p:ph type="subTitle" idx="20"/>
          </p:nvPr>
        </p:nvSpPr>
        <p:spPr>
          <a:xfrm>
            <a:off x="6042975" y="4115388"/>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81" name="Google Shape;381;p14"/>
          <p:cNvSpPr txBox="1">
            <a:spLocks noGrp="1"/>
          </p:cNvSpPr>
          <p:nvPr>
            <p:ph type="title" idx="21" hasCustomPrompt="1"/>
          </p:nvPr>
        </p:nvSpPr>
        <p:spPr>
          <a:xfrm>
            <a:off x="6494025" y="3162306"/>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1pPr>
            <a:lvl2pPr lvl="1">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2pPr>
            <a:lvl3pPr lvl="2">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3pPr>
            <a:lvl4pPr lvl="3">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4pPr>
            <a:lvl5pPr lvl="4">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5pPr>
            <a:lvl6pPr lvl="5">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6pPr>
            <a:lvl7pPr lvl="6">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7pPr>
            <a:lvl8pPr lvl="7">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8pPr>
            <a:lvl9pPr lvl="8">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1pPr>
            <a:lvl2pPr marL="914400" lvl="1"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2pPr>
            <a:lvl3pPr marL="1371600" lvl="2"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3pPr>
            <a:lvl4pPr marL="1828800" lvl="3"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4pPr>
            <a:lvl5pPr marL="2286000" lvl="4"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5pPr>
            <a:lvl6pPr marL="2743200" lvl="5"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6pPr>
            <a:lvl7pPr marL="3200400" lvl="6"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7pPr>
            <a:lvl8pPr marL="3657600" lvl="7"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8pPr>
            <a:lvl9pPr marL="4114800" lvl="8" indent="-317500">
              <a:lnSpc>
                <a:spcPct val="115000"/>
              </a:lnSpc>
              <a:spcBef>
                <a:spcPts val="1600"/>
              </a:spcBef>
              <a:spcAft>
                <a:spcPts val="160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5" r:id="rId6"/>
    <p:sldLayoutId id="2147483658" r:id="rId7"/>
    <p:sldLayoutId id="2147483659" r:id="rId8"/>
    <p:sldLayoutId id="2147483660" r:id="rId9"/>
    <p:sldLayoutId id="2147483661" r:id="rId10"/>
    <p:sldLayoutId id="2147483663" r:id="rId11"/>
    <p:sldLayoutId id="2147483666" r:id="rId12"/>
    <p:sldLayoutId id="2147483667" r:id="rId13"/>
    <p:sldLayoutId id="2147483668" r:id="rId14"/>
    <p:sldLayoutId id="2147483669" r:id="rId15"/>
    <p:sldLayoutId id="2147483670" r:id="rId16"/>
    <p:sldLayoutId id="2147483671" r:id="rId17"/>
    <p:sldLayoutId id="2147483672" r:id="rId18"/>
    <p:sldLayoutId id="2147483674" r:id="rId19"/>
    <p:sldLayoutId id="2147483675" r:id="rId20"/>
    <p:sldLayoutId id="2147483676" r:id="rId21"/>
    <p:sldLayoutId id="2147483677" r:id="rId22"/>
    <p:sldLayoutId id="2147483680" r:id="rId23"/>
    <p:sldLayoutId id="2147483681" r:id="rId24"/>
    <p:sldLayoutId id="2147483682" r:id="rId25"/>
  </p:sldLayoutIdLst>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1.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0.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8.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91"/>
        <p:cNvGrpSpPr/>
        <p:nvPr/>
      </p:nvGrpSpPr>
      <p:grpSpPr>
        <a:xfrm>
          <a:off x="0" y="0"/>
          <a:ext cx="0" cy="0"/>
          <a:chOff x="0" y="0"/>
          <a:chExt cx="0" cy="0"/>
        </a:xfrm>
      </p:grpSpPr>
      <p:sp>
        <p:nvSpPr>
          <p:cNvPr id="1692" name="Google Shape;1692;p60"/>
          <p:cNvSpPr txBox="1">
            <a:spLocks noGrp="1"/>
          </p:cNvSpPr>
          <p:nvPr>
            <p:ph type="ctrTitle"/>
          </p:nvPr>
        </p:nvSpPr>
        <p:spPr>
          <a:xfrm>
            <a:off x="5341200" y="674666"/>
            <a:ext cx="3802800" cy="234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smtClean="0"/>
              <a:t>Ames, Iowa Housing Data Analysis</a:t>
            </a:r>
            <a:endParaRPr dirty="0"/>
          </a:p>
        </p:txBody>
      </p:sp>
      <p:sp>
        <p:nvSpPr>
          <p:cNvPr id="1694" name="Google Shape;1694;p60"/>
          <p:cNvSpPr txBox="1">
            <a:spLocks noGrp="1"/>
          </p:cNvSpPr>
          <p:nvPr>
            <p:ph type="subTitle" idx="1"/>
          </p:nvPr>
        </p:nvSpPr>
        <p:spPr>
          <a:xfrm>
            <a:off x="4820775" y="3458000"/>
            <a:ext cx="3604800" cy="792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1600" dirty="0" smtClean="0">
                <a:latin typeface="Montserrat Light"/>
                <a:ea typeface="Montserrat Light"/>
                <a:cs typeface="Montserrat Light"/>
                <a:sym typeface="Montserrat Light"/>
              </a:rPr>
              <a:t>By: Daniel Immediato</a:t>
            </a:r>
          </a:p>
          <a:p>
            <a:pPr marL="0" lvl="0" indent="0" algn="r" rtl="0">
              <a:spcBef>
                <a:spcPts val="0"/>
              </a:spcBef>
              <a:spcAft>
                <a:spcPts val="0"/>
              </a:spcAft>
              <a:buNone/>
            </a:pPr>
            <a:r>
              <a:rPr lang="en-US" sz="1600" dirty="0" smtClean="0">
                <a:latin typeface="Montserrat Light"/>
                <a:sym typeface="Montserrat Light"/>
              </a:rPr>
              <a:t>Date: 5/03/24</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692"/>
                                        </p:tgtEl>
                                        <p:attrNameLst>
                                          <p:attrName>style.visibility</p:attrName>
                                        </p:attrNameLst>
                                      </p:cBhvr>
                                      <p:to>
                                        <p:strVal val="visible"/>
                                      </p:to>
                                    </p:set>
                                    <p:anim calcmode="lin" valueType="num">
                                      <p:cBhvr additive="base">
                                        <p:cTn id="7" dur="1000"/>
                                        <p:tgtEl>
                                          <p:spTgt spid="169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80" name="Google Shape;1880;p71"/>
          <p:cNvSpPr txBox="1">
            <a:spLocks noGrp="1"/>
          </p:cNvSpPr>
          <p:nvPr>
            <p:ph type="title"/>
          </p:nvPr>
        </p:nvSpPr>
        <p:spPr>
          <a:xfrm>
            <a:off x="0" y="419812"/>
            <a:ext cx="219148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RF: Unrefined</a:t>
            </a:r>
            <a:endParaRPr dirty="0"/>
          </a:p>
        </p:txBody>
      </p:sp>
      <p:cxnSp>
        <p:nvCxnSpPr>
          <p:cNvPr id="1883" name="Google Shape;1883;p71"/>
          <p:cNvCxnSpPr/>
          <p:nvPr/>
        </p:nvCxnSpPr>
        <p:spPr>
          <a:xfrm>
            <a:off x="-150641" y="942475"/>
            <a:ext cx="2760600" cy="0"/>
          </a:xfrm>
          <a:prstGeom prst="straightConnector1">
            <a:avLst/>
          </a:prstGeom>
          <a:noFill/>
          <a:ln w="9525" cap="flat" cmpd="sng">
            <a:solidFill>
              <a:schemeClr val="accent1"/>
            </a:solidFill>
            <a:prstDash val="solid"/>
            <a:round/>
            <a:headEnd type="none" w="med" len="med"/>
            <a:tailEnd type="none" w="med" len="med"/>
          </a:ln>
        </p:spPr>
      </p:cxnSp>
      <p:cxnSp>
        <p:nvCxnSpPr>
          <p:cNvPr id="1884" name="Google Shape;1884;p71"/>
          <p:cNvCxnSpPr/>
          <p:nvPr/>
        </p:nvCxnSpPr>
        <p:spPr>
          <a:xfrm>
            <a:off x="8780700" y="-14825"/>
            <a:ext cx="0" cy="5158325"/>
          </a:xfrm>
          <a:prstGeom prst="straightConnector1">
            <a:avLst/>
          </a:prstGeom>
          <a:noFill/>
          <a:ln w="9525" cap="flat" cmpd="sng">
            <a:solidFill>
              <a:srgbClr val="0C343D"/>
            </a:solidFill>
            <a:prstDash val="solid"/>
            <a:round/>
            <a:headEnd type="none" w="med" len="med"/>
            <a:tailEnd type="none" w="med" len="med"/>
          </a:ln>
        </p:spPr>
      </p:cxnSp>
      <p:sp>
        <p:nvSpPr>
          <p:cNvPr id="1885" name="Google Shape;1885;p71"/>
          <p:cNvSpPr txBox="1">
            <a:spLocks noGrp="1"/>
          </p:cNvSpPr>
          <p:nvPr>
            <p:ph type="subTitle" idx="2"/>
          </p:nvPr>
        </p:nvSpPr>
        <p:spPr>
          <a:xfrm>
            <a:off x="2829946" y="-14825"/>
            <a:ext cx="5950754" cy="1193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400" dirty="0" smtClean="0">
                <a:latin typeface="+mj-lt"/>
              </a:rPr>
              <a:t>The unrefined RF more represents the correlated heat map, while only vaguely representing the MLR model. For example, OverallCond, the most significant, isn’t even in the Top 25 as a feature.  </a:t>
            </a:r>
            <a:endParaRPr sz="1400" dirty="0">
              <a:latin typeface="+mj-lt"/>
            </a:endParaRPr>
          </a:p>
        </p:txBody>
      </p:sp>
      <p:grpSp>
        <p:nvGrpSpPr>
          <p:cNvPr id="1887" name="Google Shape;1887;p71"/>
          <p:cNvGrpSpPr/>
          <p:nvPr/>
        </p:nvGrpSpPr>
        <p:grpSpPr>
          <a:xfrm>
            <a:off x="1014351" y="3574310"/>
            <a:ext cx="430584" cy="418591"/>
            <a:chOff x="1190625" y="310900"/>
            <a:chExt cx="5219200" cy="5073825"/>
          </a:xfrm>
        </p:grpSpPr>
        <p:sp>
          <p:nvSpPr>
            <p:cNvPr id="1888" name="Google Shape;1888;p71"/>
            <p:cNvSpPr/>
            <p:nvPr/>
          </p:nvSpPr>
          <p:spPr>
            <a:xfrm>
              <a:off x="1190625" y="711125"/>
              <a:ext cx="3355775" cy="4673600"/>
            </a:xfrm>
            <a:custGeom>
              <a:avLst/>
              <a:gdLst/>
              <a:ahLst/>
              <a:cxnLst/>
              <a:rect l="l" t="t" r="r" b="b"/>
              <a:pathLst>
                <a:path w="134231" h="186944" extrusionOk="0">
                  <a:moveTo>
                    <a:pt x="45505" y="54899"/>
                  </a:moveTo>
                  <a:cubicBezTo>
                    <a:pt x="46940" y="60248"/>
                    <a:pt x="49778" y="64652"/>
                    <a:pt x="54540" y="65370"/>
                  </a:cubicBezTo>
                  <a:lnTo>
                    <a:pt x="54540" y="81973"/>
                  </a:lnTo>
                  <a:cubicBezTo>
                    <a:pt x="54540" y="86475"/>
                    <a:pt x="58226" y="90161"/>
                    <a:pt x="62728" y="90161"/>
                  </a:cubicBezTo>
                  <a:lnTo>
                    <a:pt x="67164" y="90161"/>
                  </a:lnTo>
                  <a:cubicBezTo>
                    <a:pt x="68861" y="90161"/>
                    <a:pt x="70231" y="88791"/>
                    <a:pt x="70231" y="87095"/>
                  </a:cubicBezTo>
                  <a:cubicBezTo>
                    <a:pt x="70231" y="85398"/>
                    <a:pt x="68861" y="83996"/>
                    <a:pt x="67164" y="83996"/>
                  </a:cubicBezTo>
                  <a:lnTo>
                    <a:pt x="62728" y="83996"/>
                  </a:lnTo>
                  <a:cubicBezTo>
                    <a:pt x="61586" y="83996"/>
                    <a:pt x="60673" y="83082"/>
                    <a:pt x="60673" y="81973"/>
                  </a:cubicBezTo>
                  <a:lnTo>
                    <a:pt x="60673" y="65761"/>
                  </a:lnTo>
                  <a:cubicBezTo>
                    <a:pt x="64648" y="65908"/>
                    <a:pt x="69590" y="65993"/>
                    <a:pt x="74788" y="65993"/>
                  </a:cubicBezTo>
                  <a:cubicBezTo>
                    <a:pt x="78847" y="65993"/>
                    <a:pt x="83062" y="65941"/>
                    <a:pt x="87095" y="65826"/>
                  </a:cubicBezTo>
                  <a:lnTo>
                    <a:pt x="95772" y="65435"/>
                  </a:lnTo>
                  <a:cubicBezTo>
                    <a:pt x="97599" y="65337"/>
                    <a:pt x="99295" y="65207"/>
                    <a:pt x="100828" y="65044"/>
                  </a:cubicBezTo>
                  <a:lnTo>
                    <a:pt x="100828" y="65044"/>
                  </a:lnTo>
                  <a:cubicBezTo>
                    <a:pt x="100828" y="77146"/>
                    <a:pt x="100502" y="90259"/>
                    <a:pt x="99001" y="102491"/>
                  </a:cubicBezTo>
                  <a:cubicBezTo>
                    <a:pt x="92706" y="110842"/>
                    <a:pt x="82854" y="115898"/>
                    <a:pt x="72123" y="115898"/>
                  </a:cubicBezTo>
                  <a:cubicBezTo>
                    <a:pt x="71301" y="115873"/>
                    <a:pt x="70491" y="115865"/>
                    <a:pt x="69689" y="115865"/>
                  </a:cubicBezTo>
                  <a:cubicBezTo>
                    <a:pt x="67694" y="115865"/>
                    <a:pt x="65749" y="115919"/>
                    <a:pt x="63810" y="115919"/>
                  </a:cubicBezTo>
                  <a:cubicBezTo>
                    <a:pt x="58195" y="115919"/>
                    <a:pt x="52630" y="115467"/>
                    <a:pt x="46059" y="111951"/>
                  </a:cubicBezTo>
                  <a:cubicBezTo>
                    <a:pt x="35458" y="106308"/>
                    <a:pt x="28216" y="95119"/>
                    <a:pt x="28216" y="82267"/>
                  </a:cubicBezTo>
                  <a:lnTo>
                    <a:pt x="28216" y="64783"/>
                  </a:lnTo>
                  <a:cubicBezTo>
                    <a:pt x="29776" y="64934"/>
                    <a:pt x="31266" y="65008"/>
                    <a:pt x="32679" y="65008"/>
                  </a:cubicBezTo>
                  <a:cubicBezTo>
                    <a:pt x="34309" y="65008"/>
                    <a:pt x="35837" y="64910"/>
                    <a:pt x="37252" y="64717"/>
                  </a:cubicBezTo>
                  <a:cubicBezTo>
                    <a:pt x="39503" y="64456"/>
                    <a:pt x="41819" y="62695"/>
                    <a:pt x="42797" y="60607"/>
                  </a:cubicBezTo>
                  <a:cubicBezTo>
                    <a:pt x="43678" y="58617"/>
                    <a:pt x="44624" y="56660"/>
                    <a:pt x="45505" y="54899"/>
                  </a:cubicBezTo>
                  <a:close/>
                  <a:moveTo>
                    <a:pt x="97305" y="113060"/>
                  </a:moveTo>
                  <a:lnTo>
                    <a:pt x="97305" y="113060"/>
                  </a:lnTo>
                  <a:cubicBezTo>
                    <a:pt x="96163" y="118703"/>
                    <a:pt x="94859" y="122454"/>
                    <a:pt x="93717" y="124901"/>
                  </a:cubicBezTo>
                  <a:lnTo>
                    <a:pt x="88171" y="124901"/>
                  </a:lnTo>
                  <a:lnTo>
                    <a:pt x="88171" y="118671"/>
                  </a:lnTo>
                  <a:cubicBezTo>
                    <a:pt x="91499" y="117203"/>
                    <a:pt x="94565" y="115311"/>
                    <a:pt x="97305" y="113060"/>
                  </a:cubicBezTo>
                  <a:close/>
                  <a:moveTo>
                    <a:pt x="60967" y="6328"/>
                  </a:moveTo>
                  <a:cubicBezTo>
                    <a:pt x="63275" y="6351"/>
                    <a:pt x="65224" y="6358"/>
                    <a:pt x="66896" y="6358"/>
                  </a:cubicBezTo>
                  <a:cubicBezTo>
                    <a:pt x="68988" y="6358"/>
                    <a:pt x="70645" y="6348"/>
                    <a:pt x="72027" y="6348"/>
                  </a:cubicBezTo>
                  <a:cubicBezTo>
                    <a:pt x="74128" y="6348"/>
                    <a:pt x="75593" y="6371"/>
                    <a:pt x="76983" y="6491"/>
                  </a:cubicBezTo>
                  <a:cubicBezTo>
                    <a:pt x="76995" y="6488"/>
                    <a:pt x="77026" y="6487"/>
                    <a:pt x="77073" y="6487"/>
                  </a:cubicBezTo>
                  <a:cubicBezTo>
                    <a:pt x="78784" y="6487"/>
                    <a:pt x="102815" y="8462"/>
                    <a:pt x="115637" y="31249"/>
                  </a:cubicBezTo>
                  <a:cubicBezTo>
                    <a:pt x="119878" y="38850"/>
                    <a:pt x="121770" y="46809"/>
                    <a:pt x="121770" y="55616"/>
                  </a:cubicBezTo>
                  <a:lnTo>
                    <a:pt x="121770" y="106047"/>
                  </a:lnTo>
                  <a:cubicBezTo>
                    <a:pt x="121770" y="114658"/>
                    <a:pt x="119487" y="123107"/>
                    <a:pt x="115116" y="130512"/>
                  </a:cubicBezTo>
                  <a:cubicBezTo>
                    <a:pt x="115116" y="131066"/>
                    <a:pt x="109556" y="138955"/>
                    <a:pt x="100958" y="138955"/>
                  </a:cubicBezTo>
                  <a:cubicBezTo>
                    <a:pt x="99944" y="138955"/>
                    <a:pt x="98888" y="138846"/>
                    <a:pt x="97794" y="138601"/>
                  </a:cubicBezTo>
                  <a:lnTo>
                    <a:pt x="97794" y="138569"/>
                  </a:lnTo>
                  <a:cubicBezTo>
                    <a:pt x="95902" y="138145"/>
                    <a:pt x="93945" y="137166"/>
                    <a:pt x="92934" y="135535"/>
                  </a:cubicBezTo>
                  <a:cubicBezTo>
                    <a:pt x="93325" y="134622"/>
                    <a:pt x="96816" y="133969"/>
                    <a:pt x="100208" y="125292"/>
                  </a:cubicBezTo>
                  <a:cubicBezTo>
                    <a:pt x="106210" y="109961"/>
                    <a:pt x="106993" y="82560"/>
                    <a:pt x="106993" y="66153"/>
                  </a:cubicBezTo>
                  <a:cubicBezTo>
                    <a:pt x="106993" y="62140"/>
                    <a:pt x="107352" y="60248"/>
                    <a:pt x="105721" y="59139"/>
                  </a:cubicBezTo>
                  <a:cubicBezTo>
                    <a:pt x="105190" y="58741"/>
                    <a:pt x="104552" y="58516"/>
                    <a:pt x="103893" y="58516"/>
                  </a:cubicBezTo>
                  <a:cubicBezTo>
                    <a:pt x="103742" y="58516"/>
                    <a:pt x="103590" y="58528"/>
                    <a:pt x="103438" y="58552"/>
                  </a:cubicBezTo>
                  <a:cubicBezTo>
                    <a:pt x="97121" y="59479"/>
                    <a:pt x="84802" y="59874"/>
                    <a:pt x="74100" y="59874"/>
                  </a:cubicBezTo>
                  <a:cubicBezTo>
                    <a:pt x="64077" y="59874"/>
                    <a:pt x="55471" y="59527"/>
                    <a:pt x="54540" y="58944"/>
                  </a:cubicBezTo>
                  <a:cubicBezTo>
                    <a:pt x="52224" y="57508"/>
                    <a:pt x="50757" y="52093"/>
                    <a:pt x="50496" y="47103"/>
                  </a:cubicBezTo>
                  <a:cubicBezTo>
                    <a:pt x="50398" y="45080"/>
                    <a:pt x="48734" y="43514"/>
                    <a:pt x="46712" y="43514"/>
                  </a:cubicBezTo>
                  <a:cubicBezTo>
                    <a:pt x="45309" y="43514"/>
                    <a:pt x="44037" y="44265"/>
                    <a:pt x="43384" y="45504"/>
                  </a:cubicBezTo>
                  <a:cubicBezTo>
                    <a:pt x="36991" y="57639"/>
                    <a:pt x="37513" y="58389"/>
                    <a:pt x="36469" y="58650"/>
                  </a:cubicBezTo>
                  <a:cubicBezTo>
                    <a:pt x="35284" y="58802"/>
                    <a:pt x="34052" y="58868"/>
                    <a:pt x="32806" y="58868"/>
                  </a:cubicBezTo>
                  <a:cubicBezTo>
                    <a:pt x="30315" y="58868"/>
                    <a:pt x="27770" y="58607"/>
                    <a:pt x="25443" y="58259"/>
                  </a:cubicBezTo>
                  <a:cubicBezTo>
                    <a:pt x="25293" y="58237"/>
                    <a:pt x="25144" y="58227"/>
                    <a:pt x="24997" y="58227"/>
                  </a:cubicBezTo>
                  <a:cubicBezTo>
                    <a:pt x="23354" y="58227"/>
                    <a:pt x="21950" y="59523"/>
                    <a:pt x="21921" y="61260"/>
                  </a:cubicBezTo>
                  <a:cubicBezTo>
                    <a:pt x="21594" y="77570"/>
                    <a:pt x="21725" y="96228"/>
                    <a:pt x="24465" y="112473"/>
                  </a:cubicBezTo>
                  <a:cubicBezTo>
                    <a:pt x="24727" y="113986"/>
                    <a:pt x="26027" y="115032"/>
                    <a:pt x="27485" y="115032"/>
                  </a:cubicBezTo>
                  <a:cubicBezTo>
                    <a:pt x="27662" y="115032"/>
                    <a:pt x="27841" y="115016"/>
                    <a:pt x="28020" y="114985"/>
                  </a:cubicBezTo>
                  <a:cubicBezTo>
                    <a:pt x="29684" y="114724"/>
                    <a:pt x="30826" y="113125"/>
                    <a:pt x="30532" y="111462"/>
                  </a:cubicBezTo>
                  <a:cubicBezTo>
                    <a:pt x="30206" y="109602"/>
                    <a:pt x="29945" y="107678"/>
                    <a:pt x="29684" y="105623"/>
                  </a:cubicBezTo>
                  <a:lnTo>
                    <a:pt x="29684" y="105623"/>
                  </a:lnTo>
                  <a:cubicBezTo>
                    <a:pt x="33827" y="111364"/>
                    <a:pt x="39503" y="115931"/>
                    <a:pt x="46059" y="118768"/>
                  </a:cubicBezTo>
                  <a:lnTo>
                    <a:pt x="46059" y="124901"/>
                  </a:lnTo>
                  <a:cubicBezTo>
                    <a:pt x="44363" y="124901"/>
                    <a:pt x="42944" y="124893"/>
                    <a:pt x="41698" y="124893"/>
                  </a:cubicBezTo>
                  <a:cubicBezTo>
                    <a:pt x="38583" y="124893"/>
                    <a:pt x="36553" y="124943"/>
                    <a:pt x="33990" y="125292"/>
                  </a:cubicBezTo>
                  <a:cubicBezTo>
                    <a:pt x="33729" y="124510"/>
                    <a:pt x="33468" y="123759"/>
                    <a:pt x="33240" y="123009"/>
                  </a:cubicBezTo>
                  <a:cubicBezTo>
                    <a:pt x="32818" y="121717"/>
                    <a:pt x="31606" y="120872"/>
                    <a:pt x="30313" y="120872"/>
                  </a:cubicBezTo>
                  <a:cubicBezTo>
                    <a:pt x="30007" y="120872"/>
                    <a:pt x="29696" y="120919"/>
                    <a:pt x="29391" y="121019"/>
                  </a:cubicBezTo>
                  <a:cubicBezTo>
                    <a:pt x="27760" y="121509"/>
                    <a:pt x="26846" y="123237"/>
                    <a:pt x="27368" y="124868"/>
                  </a:cubicBezTo>
                  <a:cubicBezTo>
                    <a:pt x="28314" y="127935"/>
                    <a:pt x="29651" y="131262"/>
                    <a:pt x="31217" y="134067"/>
                  </a:cubicBezTo>
                  <a:cubicBezTo>
                    <a:pt x="32424" y="136187"/>
                    <a:pt x="33827" y="138145"/>
                    <a:pt x="35490" y="139776"/>
                  </a:cubicBezTo>
                  <a:cubicBezTo>
                    <a:pt x="34869" y="140012"/>
                    <a:pt x="34101" y="140134"/>
                    <a:pt x="33234" y="140134"/>
                  </a:cubicBezTo>
                  <a:cubicBezTo>
                    <a:pt x="29548" y="140134"/>
                    <a:pt x="24088" y="137919"/>
                    <a:pt x="20681" y="132795"/>
                  </a:cubicBezTo>
                  <a:cubicBezTo>
                    <a:pt x="15168" y="124607"/>
                    <a:pt x="12461" y="115278"/>
                    <a:pt x="12461" y="106047"/>
                  </a:cubicBezTo>
                  <a:lnTo>
                    <a:pt x="12461" y="57769"/>
                  </a:lnTo>
                  <a:cubicBezTo>
                    <a:pt x="12657" y="55486"/>
                    <a:pt x="10797" y="36501"/>
                    <a:pt x="26748" y="20550"/>
                  </a:cubicBezTo>
                  <a:cubicBezTo>
                    <a:pt x="34708" y="12297"/>
                    <a:pt x="47364" y="6328"/>
                    <a:pt x="60967" y="6328"/>
                  </a:cubicBezTo>
                  <a:close/>
                  <a:moveTo>
                    <a:pt x="82039" y="120791"/>
                  </a:moveTo>
                  <a:lnTo>
                    <a:pt x="82039" y="127250"/>
                  </a:lnTo>
                  <a:cubicBezTo>
                    <a:pt x="70524" y="138536"/>
                    <a:pt x="67784" y="141211"/>
                    <a:pt x="67262" y="141700"/>
                  </a:cubicBezTo>
                  <a:lnTo>
                    <a:pt x="67295" y="141700"/>
                  </a:lnTo>
                  <a:cubicBezTo>
                    <a:pt x="67262" y="141700"/>
                    <a:pt x="67262" y="141733"/>
                    <a:pt x="67230" y="141765"/>
                  </a:cubicBezTo>
                  <a:cubicBezTo>
                    <a:pt x="67197" y="141765"/>
                    <a:pt x="67197" y="141798"/>
                    <a:pt x="67164" y="141798"/>
                  </a:cubicBezTo>
                  <a:lnTo>
                    <a:pt x="67197" y="141798"/>
                  </a:lnTo>
                  <a:cubicBezTo>
                    <a:pt x="67164" y="141798"/>
                    <a:pt x="67164" y="141798"/>
                    <a:pt x="67164" y="141831"/>
                  </a:cubicBezTo>
                  <a:cubicBezTo>
                    <a:pt x="66381" y="141048"/>
                    <a:pt x="53040" y="128065"/>
                    <a:pt x="52192" y="127250"/>
                  </a:cubicBezTo>
                  <a:lnTo>
                    <a:pt x="52192" y="120856"/>
                  </a:lnTo>
                  <a:cubicBezTo>
                    <a:pt x="56288" y="121889"/>
                    <a:pt x="59528" y="122057"/>
                    <a:pt x="63124" y="122057"/>
                  </a:cubicBezTo>
                  <a:cubicBezTo>
                    <a:pt x="64850" y="122057"/>
                    <a:pt x="66659" y="122018"/>
                    <a:pt x="68683" y="122018"/>
                  </a:cubicBezTo>
                  <a:cubicBezTo>
                    <a:pt x="69762" y="122018"/>
                    <a:pt x="70901" y="122029"/>
                    <a:pt x="72123" y="122063"/>
                  </a:cubicBezTo>
                  <a:cubicBezTo>
                    <a:pt x="75548" y="122063"/>
                    <a:pt x="78875" y="121606"/>
                    <a:pt x="82039" y="120791"/>
                  </a:cubicBezTo>
                  <a:close/>
                  <a:moveTo>
                    <a:pt x="17778" y="139058"/>
                  </a:moveTo>
                  <a:cubicBezTo>
                    <a:pt x="22378" y="144093"/>
                    <a:pt x="28390" y="146221"/>
                    <a:pt x="33259" y="146221"/>
                  </a:cubicBezTo>
                  <a:cubicBezTo>
                    <a:pt x="35330" y="146221"/>
                    <a:pt x="37194" y="145836"/>
                    <a:pt x="38655" y="145125"/>
                  </a:cubicBezTo>
                  <a:lnTo>
                    <a:pt x="48245" y="180779"/>
                  </a:lnTo>
                  <a:lnTo>
                    <a:pt x="6818" y="180779"/>
                  </a:lnTo>
                  <a:cubicBezTo>
                    <a:pt x="6459" y="180779"/>
                    <a:pt x="6133" y="180485"/>
                    <a:pt x="6133" y="180094"/>
                  </a:cubicBezTo>
                  <a:cubicBezTo>
                    <a:pt x="6165" y="164045"/>
                    <a:pt x="3947" y="150964"/>
                    <a:pt x="17778" y="139058"/>
                  </a:cubicBezTo>
                  <a:close/>
                  <a:moveTo>
                    <a:pt x="88726" y="131066"/>
                  </a:moveTo>
                  <a:cubicBezTo>
                    <a:pt x="87552" y="132045"/>
                    <a:pt x="87845" y="131816"/>
                    <a:pt x="87650" y="132012"/>
                  </a:cubicBezTo>
                  <a:cubicBezTo>
                    <a:pt x="86149" y="133643"/>
                    <a:pt x="85921" y="136155"/>
                    <a:pt x="87291" y="138014"/>
                  </a:cubicBezTo>
                  <a:cubicBezTo>
                    <a:pt x="88106" y="139547"/>
                    <a:pt x="89215" y="140852"/>
                    <a:pt x="90553" y="141863"/>
                  </a:cubicBezTo>
                  <a:cubicBezTo>
                    <a:pt x="88824" y="148257"/>
                    <a:pt x="89411" y="146137"/>
                    <a:pt x="87682" y="152530"/>
                  </a:cubicBezTo>
                  <a:cubicBezTo>
                    <a:pt x="87258" y="154194"/>
                    <a:pt x="88204" y="155857"/>
                    <a:pt x="89868" y="156314"/>
                  </a:cubicBezTo>
                  <a:cubicBezTo>
                    <a:pt x="90130" y="156382"/>
                    <a:pt x="90394" y="156415"/>
                    <a:pt x="90653" y="156415"/>
                  </a:cubicBezTo>
                  <a:cubicBezTo>
                    <a:pt x="92003" y="156415"/>
                    <a:pt x="93236" y="155524"/>
                    <a:pt x="93619" y="154128"/>
                  </a:cubicBezTo>
                  <a:lnTo>
                    <a:pt x="96196" y="144506"/>
                  </a:lnTo>
                  <a:cubicBezTo>
                    <a:pt x="97698" y="144870"/>
                    <a:pt x="99250" y="145049"/>
                    <a:pt x="100817" y="145049"/>
                  </a:cubicBezTo>
                  <a:cubicBezTo>
                    <a:pt x="106262" y="145049"/>
                    <a:pt x="111886" y="142890"/>
                    <a:pt x="116192" y="138862"/>
                  </a:cubicBezTo>
                  <a:cubicBezTo>
                    <a:pt x="116583" y="139352"/>
                    <a:pt x="128098" y="148159"/>
                    <a:pt x="128098" y="164306"/>
                  </a:cubicBezTo>
                  <a:lnTo>
                    <a:pt x="128098" y="180094"/>
                  </a:lnTo>
                  <a:cubicBezTo>
                    <a:pt x="128098" y="180485"/>
                    <a:pt x="127805" y="180779"/>
                    <a:pt x="127413" y="180779"/>
                  </a:cubicBezTo>
                  <a:lnTo>
                    <a:pt x="86443" y="180779"/>
                  </a:lnTo>
                  <a:lnTo>
                    <a:pt x="90422" y="166002"/>
                  </a:lnTo>
                  <a:cubicBezTo>
                    <a:pt x="90879" y="164371"/>
                    <a:pt x="89900" y="162675"/>
                    <a:pt x="88269" y="162251"/>
                  </a:cubicBezTo>
                  <a:cubicBezTo>
                    <a:pt x="87992" y="162175"/>
                    <a:pt x="87715" y="162138"/>
                    <a:pt x="87443" y="162138"/>
                  </a:cubicBezTo>
                  <a:cubicBezTo>
                    <a:pt x="86085" y="162138"/>
                    <a:pt x="84866" y="163044"/>
                    <a:pt x="84485" y="164404"/>
                  </a:cubicBezTo>
                  <a:lnTo>
                    <a:pt x="80082" y="180779"/>
                  </a:lnTo>
                  <a:lnTo>
                    <a:pt x="54606" y="180779"/>
                  </a:lnTo>
                  <a:lnTo>
                    <a:pt x="41232" y="131066"/>
                  </a:lnTo>
                  <a:lnTo>
                    <a:pt x="46092" y="131066"/>
                  </a:lnTo>
                  <a:cubicBezTo>
                    <a:pt x="65794" y="150344"/>
                    <a:pt x="64848" y="150834"/>
                    <a:pt x="67132" y="150834"/>
                  </a:cubicBezTo>
                  <a:cubicBezTo>
                    <a:pt x="69480" y="150834"/>
                    <a:pt x="68926" y="149888"/>
                    <a:pt x="88171" y="131066"/>
                  </a:cubicBezTo>
                  <a:close/>
                  <a:moveTo>
                    <a:pt x="69079" y="1"/>
                  </a:moveTo>
                  <a:cubicBezTo>
                    <a:pt x="66135" y="1"/>
                    <a:pt x="63098" y="99"/>
                    <a:pt x="59923" y="228"/>
                  </a:cubicBezTo>
                  <a:cubicBezTo>
                    <a:pt x="36632" y="652"/>
                    <a:pt x="16179" y="16048"/>
                    <a:pt x="9297" y="37251"/>
                  </a:cubicBezTo>
                  <a:lnTo>
                    <a:pt x="9297" y="37284"/>
                  </a:lnTo>
                  <a:cubicBezTo>
                    <a:pt x="5545" y="48342"/>
                    <a:pt x="6328" y="51050"/>
                    <a:pt x="6328" y="106047"/>
                  </a:cubicBezTo>
                  <a:cubicBezTo>
                    <a:pt x="6328" y="116191"/>
                    <a:pt x="8905" y="125390"/>
                    <a:pt x="14190" y="134035"/>
                  </a:cubicBezTo>
                  <a:cubicBezTo>
                    <a:pt x="5480" y="141309"/>
                    <a:pt x="0" y="152236"/>
                    <a:pt x="0" y="164306"/>
                  </a:cubicBezTo>
                  <a:lnTo>
                    <a:pt x="0" y="180094"/>
                  </a:lnTo>
                  <a:cubicBezTo>
                    <a:pt x="0" y="183878"/>
                    <a:pt x="3066" y="186944"/>
                    <a:pt x="6818" y="186944"/>
                  </a:cubicBezTo>
                  <a:lnTo>
                    <a:pt x="127413" y="186944"/>
                  </a:lnTo>
                  <a:cubicBezTo>
                    <a:pt x="131197" y="186944"/>
                    <a:pt x="134231" y="183878"/>
                    <a:pt x="134231" y="180094"/>
                  </a:cubicBezTo>
                  <a:lnTo>
                    <a:pt x="134231" y="164306"/>
                  </a:lnTo>
                  <a:cubicBezTo>
                    <a:pt x="134231" y="152171"/>
                    <a:pt x="128751" y="141309"/>
                    <a:pt x="120106" y="134100"/>
                  </a:cubicBezTo>
                  <a:cubicBezTo>
                    <a:pt x="124999" y="126336"/>
                    <a:pt x="127935" y="116028"/>
                    <a:pt x="127935" y="106047"/>
                  </a:cubicBezTo>
                  <a:cubicBezTo>
                    <a:pt x="127935" y="105688"/>
                    <a:pt x="127935" y="54605"/>
                    <a:pt x="127935" y="54377"/>
                  </a:cubicBezTo>
                  <a:cubicBezTo>
                    <a:pt x="127935" y="31347"/>
                    <a:pt x="112636" y="10307"/>
                    <a:pt x="90390" y="2968"/>
                  </a:cubicBezTo>
                  <a:cubicBezTo>
                    <a:pt x="83396" y="629"/>
                    <a:pt x="76538" y="1"/>
                    <a:pt x="6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9" name="Google Shape;1889;p71"/>
            <p:cNvSpPr/>
            <p:nvPr/>
          </p:nvSpPr>
          <p:spPr>
            <a:xfrm>
              <a:off x="2870525" y="4253625"/>
              <a:ext cx="1675" cy="2475"/>
            </a:xfrm>
            <a:custGeom>
              <a:avLst/>
              <a:gdLst/>
              <a:ahLst/>
              <a:cxnLst/>
              <a:rect l="l" t="t" r="r" b="b"/>
              <a:pathLst>
                <a:path w="67" h="99" extrusionOk="0">
                  <a:moveTo>
                    <a:pt x="66" y="0"/>
                  </a:moveTo>
                  <a:cubicBezTo>
                    <a:pt x="40" y="53"/>
                    <a:pt x="14" y="63"/>
                    <a:pt x="4" y="82"/>
                  </a:cubicBezTo>
                  <a:lnTo>
                    <a:pt x="4" y="82"/>
                  </a:lnTo>
                  <a:cubicBezTo>
                    <a:pt x="13" y="65"/>
                    <a:pt x="34" y="65"/>
                    <a:pt x="34" y="65"/>
                  </a:cubicBezTo>
                  <a:cubicBezTo>
                    <a:pt x="34" y="33"/>
                    <a:pt x="66" y="33"/>
                    <a:pt x="66" y="0"/>
                  </a:cubicBezTo>
                  <a:close/>
                  <a:moveTo>
                    <a:pt x="4" y="82"/>
                  </a:moveTo>
                  <a:cubicBezTo>
                    <a:pt x="2" y="86"/>
                    <a:pt x="1" y="91"/>
                    <a:pt x="1" y="98"/>
                  </a:cubicBezTo>
                  <a:cubicBezTo>
                    <a:pt x="1" y="92"/>
                    <a:pt x="2" y="87"/>
                    <a:pt x="4" y="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0" name="Google Shape;1890;p71"/>
            <p:cNvSpPr/>
            <p:nvPr/>
          </p:nvSpPr>
          <p:spPr>
            <a:xfrm>
              <a:off x="3373700" y="2457075"/>
              <a:ext cx="239775" cy="239775"/>
            </a:xfrm>
            <a:custGeom>
              <a:avLst/>
              <a:gdLst/>
              <a:ahLst/>
              <a:cxnLst/>
              <a:rect l="l" t="t" r="r" b="b"/>
              <a:pathLst>
                <a:path w="9591" h="9591" extrusionOk="0">
                  <a:moveTo>
                    <a:pt x="4796" y="1"/>
                  </a:moveTo>
                  <a:cubicBezTo>
                    <a:pt x="2153" y="1"/>
                    <a:pt x="0" y="2154"/>
                    <a:pt x="0" y="4796"/>
                  </a:cubicBezTo>
                  <a:cubicBezTo>
                    <a:pt x="0" y="7438"/>
                    <a:pt x="2153" y="9591"/>
                    <a:pt x="4796" y="9591"/>
                  </a:cubicBezTo>
                  <a:cubicBezTo>
                    <a:pt x="7438" y="9591"/>
                    <a:pt x="9591" y="7438"/>
                    <a:pt x="9591" y="4796"/>
                  </a:cubicBezTo>
                  <a:cubicBezTo>
                    <a:pt x="9591" y="2154"/>
                    <a:pt x="7438" y="1"/>
                    <a:pt x="47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1" name="Google Shape;1891;p71"/>
            <p:cNvSpPr/>
            <p:nvPr/>
          </p:nvSpPr>
          <p:spPr>
            <a:xfrm>
              <a:off x="2111300" y="2457075"/>
              <a:ext cx="238975" cy="239775"/>
            </a:xfrm>
            <a:custGeom>
              <a:avLst/>
              <a:gdLst/>
              <a:ahLst/>
              <a:cxnLst/>
              <a:rect l="l" t="t" r="r" b="b"/>
              <a:pathLst>
                <a:path w="9559" h="9591" extrusionOk="0">
                  <a:moveTo>
                    <a:pt x="4763" y="1"/>
                  </a:moveTo>
                  <a:cubicBezTo>
                    <a:pt x="2121" y="1"/>
                    <a:pt x="1" y="2154"/>
                    <a:pt x="1" y="4796"/>
                  </a:cubicBezTo>
                  <a:cubicBezTo>
                    <a:pt x="1" y="7438"/>
                    <a:pt x="2121" y="9591"/>
                    <a:pt x="4763" y="9591"/>
                  </a:cubicBezTo>
                  <a:cubicBezTo>
                    <a:pt x="7406" y="9591"/>
                    <a:pt x="9558" y="7438"/>
                    <a:pt x="9558" y="4796"/>
                  </a:cubicBezTo>
                  <a:cubicBezTo>
                    <a:pt x="9558" y="2154"/>
                    <a:pt x="7406" y="1"/>
                    <a:pt x="4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2" name="Google Shape;1892;p71"/>
            <p:cNvSpPr/>
            <p:nvPr/>
          </p:nvSpPr>
          <p:spPr>
            <a:xfrm>
              <a:off x="2412225" y="3088275"/>
              <a:ext cx="846500" cy="495850"/>
            </a:xfrm>
            <a:custGeom>
              <a:avLst/>
              <a:gdLst/>
              <a:ahLst/>
              <a:cxnLst/>
              <a:rect l="l" t="t" r="r" b="b"/>
              <a:pathLst>
                <a:path w="33860" h="19834" extrusionOk="0">
                  <a:moveTo>
                    <a:pt x="27238" y="6133"/>
                  </a:moveTo>
                  <a:cubicBezTo>
                    <a:pt x="25721" y="11156"/>
                    <a:pt x="21399" y="13668"/>
                    <a:pt x="17077" y="13668"/>
                  </a:cubicBezTo>
                  <a:cubicBezTo>
                    <a:pt x="12755" y="13668"/>
                    <a:pt x="8433" y="11156"/>
                    <a:pt x="6916" y="6133"/>
                  </a:cubicBezTo>
                  <a:close/>
                  <a:moveTo>
                    <a:pt x="5742" y="0"/>
                  </a:moveTo>
                  <a:cubicBezTo>
                    <a:pt x="2480" y="0"/>
                    <a:pt x="1" y="3001"/>
                    <a:pt x="620" y="6231"/>
                  </a:cubicBezTo>
                  <a:cubicBezTo>
                    <a:pt x="2153" y="14125"/>
                    <a:pt x="9069" y="19833"/>
                    <a:pt x="17093" y="19833"/>
                  </a:cubicBezTo>
                  <a:cubicBezTo>
                    <a:pt x="25118" y="19833"/>
                    <a:pt x="32033" y="14125"/>
                    <a:pt x="33534" y="6231"/>
                  </a:cubicBezTo>
                  <a:cubicBezTo>
                    <a:pt x="33860" y="4698"/>
                    <a:pt x="33436" y="3099"/>
                    <a:pt x="32457" y="1892"/>
                  </a:cubicBezTo>
                  <a:cubicBezTo>
                    <a:pt x="31446" y="685"/>
                    <a:pt x="29978" y="0"/>
                    <a:pt x="284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3" name="Google Shape;1893;p71"/>
            <p:cNvSpPr/>
            <p:nvPr/>
          </p:nvSpPr>
          <p:spPr>
            <a:xfrm>
              <a:off x="4390450" y="310900"/>
              <a:ext cx="2019375" cy="2273700"/>
            </a:xfrm>
            <a:custGeom>
              <a:avLst/>
              <a:gdLst/>
              <a:ahLst/>
              <a:cxnLst/>
              <a:rect l="l" t="t" r="r" b="b"/>
              <a:pathLst>
                <a:path w="80775" h="90948" extrusionOk="0">
                  <a:moveTo>
                    <a:pt x="41076" y="7397"/>
                  </a:moveTo>
                  <a:cubicBezTo>
                    <a:pt x="41076" y="7397"/>
                    <a:pt x="52525" y="18683"/>
                    <a:pt x="53634" y="19792"/>
                  </a:cubicBezTo>
                  <a:lnTo>
                    <a:pt x="28517" y="19792"/>
                  </a:lnTo>
                  <a:cubicBezTo>
                    <a:pt x="28517" y="19760"/>
                    <a:pt x="28582" y="19727"/>
                    <a:pt x="28648" y="19662"/>
                  </a:cubicBezTo>
                  <a:cubicBezTo>
                    <a:pt x="29170" y="19140"/>
                    <a:pt x="31518" y="16824"/>
                    <a:pt x="41076" y="7397"/>
                  </a:cubicBezTo>
                  <a:close/>
                  <a:moveTo>
                    <a:pt x="52493" y="25925"/>
                  </a:moveTo>
                  <a:lnTo>
                    <a:pt x="52493" y="39169"/>
                  </a:lnTo>
                  <a:lnTo>
                    <a:pt x="29659" y="39169"/>
                  </a:lnTo>
                  <a:lnTo>
                    <a:pt x="29659" y="25925"/>
                  </a:lnTo>
                  <a:close/>
                  <a:moveTo>
                    <a:pt x="41088" y="0"/>
                  </a:moveTo>
                  <a:cubicBezTo>
                    <a:pt x="40309" y="0"/>
                    <a:pt x="39526" y="302"/>
                    <a:pt x="38923" y="906"/>
                  </a:cubicBezTo>
                  <a:lnTo>
                    <a:pt x="33997" y="5733"/>
                  </a:lnTo>
                  <a:cubicBezTo>
                    <a:pt x="15828" y="6973"/>
                    <a:pt x="1377" y="22141"/>
                    <a:pt x="1377" y="40637"/>
                  </a:cubicBezTo>
                  <a:lnTo>
                    <a:pt x="1377" y="55935"/>
                  </a:lnTo>
                  <a:cubicBezTo>
                    <a:pt x="1377" y="64840"/>
                    <a:pt x="4770" y="73028"/>
                    <a:pt x="10283" y="79193"/>
                  </a:cubicBezTo>
                  <a:cubicBezTo>
                    <a:pt x="9010" y="81346"/>
                    <a:pt x="6890" y="83630"/>
                    <a:pt x="3465" y="84706"/>
                  </a:cubicBezTo>
                  <a:cubicBezTo>
                    <a:pt x="1" y="85801"/>
                    <a:pt x="1079" y="90740"/>
                    <a:pt x="4259" y="90740"/>
                  </a:cubicBezTo>
                  <a:cubicBezTo>
                    <a:pt x="4582" y="90740"/>
                    <a:pt x="4927" y="90689"/>
                    <a:pt x="5292" y="90578"/>
                  </a:cubicBezTo>
                  <a:cubicBezTo>
                    <a:pt x="9891" y="89142"/>
                    <a:pt x="12892" y="86304"/>
                    <a:pt x="14817" y="83466"/>
                  </a:cubicBezTo>
                  <a:cubicBezTo>
                    <a:pt x="23223" y="90054"/>
                    <a:pt x="31629" y="90948"/>
                    <a:pt x="37919" y="90948"/>
                  </a:cubicBezTo>
                  <a:cubicBezTo>
                    <a:pt x="40262" y="90948"/>
                    <a:pt x="42311" y="90824"/>
                    <a:pt x="43957" y="90824"/>
                  </a:cubicBezTo>
                  <a:cubicBezTo>
                    <a:pt x="44633" y="90824"/>
                    <a:pt x="45240" y="90845"/>
                    <a:pt x="45773" y="90904"/>
                  </a:cubicBezTo>
                  <a:cubicBezTo>
                    <a:pt x="47306" y="90904"/>
                    <a:pt x="48839" y="90806"/>
                    <a:pt x="50340" y="90610"/>
                  </a:cubicBezTo>
                  <a:cubicBezTo>
                    <a:pt x="52003" y="90382"/>
                    <a:pt x="53210" y="88849"/>
                    <a:pt x="52982" y="87152"/>
                  </a:cubicBezTo>
                  <a:cubicBezTo>
                    <a:pt x="52772" y="85625"/>
                    <a:pt x="51463" y="84482"/>
                    <a:pt x="49937" y="84482"/>
                  </a:cubicBezTo>
                  <a:cubicBezTo>
                    <a:pt x="49801" y="84482"/>
                    <a:pt x="49663" y="84492"/>
                    <a:pt x="49524" y="84510"/>
                  </a:cubicBezTo>
                  <a:cubicBezTo>
                    <a:pt x="47951" y="84733"/>
                    <a:pt x="46817" y="84776"/>
                    <a:pt x="44834" y="84776"/>
                  </a:cubicBezTo>
                  <a:cubicBezTo>
                    <a:pt x="43583" y="84776"/>
                    <a:pt x="41995" y="84758"/>
                    <a:pt x="39745" y="84758"/>
                  </a:cubicBezTo>
                  <a:cubicBezTo>
                    <a:pt x="38759" y="84758"/>
                    <a:pt x="37646" y="84762"/>
                    <a:pt x="36378" y="84771"/>
                  </a:cubicBezTo>
                  <a:cubicBezTo>
                    <a:pt x="20525" y="84771"/>
                    <a:pt x="7543" y="71854"/>
                    <a:pt x="7543" y="55935"/>
                  </a:cubicBezTo>
                  <a:lnTo>
                    <a:pt x="7543" y="40637"/>
                  </a:lnTo>
                  <a:cubicBezTo>
                    <a:pt x="7543" y="28469"/>
                    <a:pt x="15143" y="18031"/>
                    <a:pt x="25842" y="13790"/>
                  </a:cubicBezTo>
                  <a:lnTo>
                    <a:pt x="25842" y="13790"/>
                  </a:lnTo>
                  <a:lnTo>
                    <a:pt x="18862" y="20673"/>
                  </a:lnTo>
                  <a:cubicBezTo>
                    <a:pt x="17981" y="21521"/>
                    <a:pt x="17720" y="22859"/>
                    <a:pt x="18177" y="24000"/>
                  </a:cubicBezTo>
                  <a:cubicBezTo>
                    <a:pt x="18878" y="25692"/>
                    <a:pt x="20349" y="25935"/>
                    <a:pt x="21641" y="25935"/>
                  </a:cubicBezTo>
                  <a:cubicBezTo>
                    <a:pt x="22163" y="25935"/>
                    <a:pt x="22657" y="25895"/>
                    <a:pt x="23058" y="25895"/>
                  </a:cubicBezTo>
                  <a:cubicBezTo>
                    <a:pt x="23234" y="25895"/>
                    <a:pt x="23391" y="25903"/>
                    <a:pt x="23526" y="25925"/>
                  </a:cubicBezTo>
                  <a:lnTo>
                    <a:pt x="23526" y="42235"/>
                  </a:lnTo>
                  <a:cubicBezTo>
                    <a:pt x="23526" y="43931"/>
                    <a:pt x="24896" y="45301"/>
                    <a:pt x="26593" y="45301"/>
                  </a:cubicBezTo>
                  <a:lnTo>
                    <a:pt x="55559" y="45301"/>
                  </a:lnTo>
                  <a:cubicBezTo>
                    <a:pt x="57255" y="45301"/>
                    <a:pt x="58625" y="43931"/>
                    <a:pt x="58625" y="42235"/>
                  </a:cubicBezTo>
                  <a:lnTo>
                    <a:pt x="58625" y="25925"/>
                  </a:lnTo>
                  <a:cubicBezTo>
                    <a:pt x="58760" y="25903"/>
                    <a:pt x="58918" y="25895"/>
                    <a:pt x="59094" y="25895"/>
                  </a:cubicBezTo>
                  <a:cubicBezTo>
                    <a:pt x="59497" y="25895"/>
                    <a:pt x="59994" y="25935"/>
                    <a:pt x="60519" y="25935"/>
                  </a:cubicBezTo>
                  <a:cubicBezTo>
                    <a:pt x="61818" y="25935"/>
                    <a:pt x="63294" y="25692"/>
                    <a:pt x="63975" y="24000"/>
                  </a:cubicBezTo>
                  <a:cubicBezTo>
                    <a:pt x="64464" y="22859"/>
                    <a:pt x="64171" y="21521"/>
                    <a:pt x="63290" y="20673"/>
                  </a:cubicBezTo>
                  <a:lnTo>
                    <a:pt x="56342" y="13790"/>
                  </a:lnTo>
                  <a:lnTo>
                    <a:pt x="56342" y="13790"/>
                  </a:lnTo>
                  <a:cubicBezTo>
                    <a:pt x="67041" y="18031"/>
                    <a:pt x="74642" y="28469"/>
                    <a:pt x="74642" y="40637"/>
                  </a:cubicBezTo>
                  <a:lnTo>
                    <a:pt x="74642" y="55935"/>
                  </a:lnTo>
                  <a:cubicBezTo>
                    <a:pt x="74642" y="66243"/>
                    <a:pt x="69031" y="75866"/>
                    <a:pt x="59995" y="81020"/>
                  </a:cubicBezTo>
                  <a:cubicBezTo>
                    <a:pt x="58495" y="81835"/>
                    <a:pt x="58005" y="83727"/>
                    <a:pt x="58821" y="85195"/>
                  </a:cubicBezTo>
                  <a:cubicBezTo>
                    <a:pt x="59393" y="86185"/>
                    <a:pt x="60439" y="86744"/>
                    <a:pt x="61509" y="86744"/>
                  </a:cubicBezTo>
                  <a:cubicBezTo>
                    <a:pt x="62027" y="86744"/>
                    <a:pt x="62550" y="86613"/>
                    <a:pt x="63029" y="86337"/>
                  </a:cubicBezTo>
                  <a:cubicBezTo>
                    <a:pt x="73957" y="80107"/>
                    <a:pt x="80774" y="68429"/>
                    <a:pt x="80774" y="55935"/>
                  </a:cubicBezTo>
                  <a:lnTo>
                    <a:pt x="80774" y="40637"/>
                  </a:lnTo>
                  <a:cubicBezTo>
                    <a:pt x="80774" y="22141"/>
                    <a:pt x="66356" y="6973"/>
                    <a:pt x="48154" y="5733"/>
                  </a:cubicBezTo>
                  <a:lnTo>
                    <a:pt x="43229" y="906"/>
                  </a:lnTo>
                  <a:cubicBezTo>
                    <a:pt x="42642" y="302"/>
                    <a:pt x="41867" y="0"/>
                    <a:pt x="410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4" name="Google Shape;1894;p71"/>
            <p:cNvSpPr/>
            <p:nvPr/>
          </p:nvSpPr>
          <p:spPr>
            <a:xfrm>
              <a:off x="4687450" y="1517625"/>
              <a:ext cx="365375" cy="568550"/>
            </a:xfrm>
            <a:custGeom>
              <a:avLst/>
              <a:gdLst/>
              <a:ahLst/>
              <a:cxnLst/>
              <a:rect l="l" t="t" r="r" b="b"/>
              <a:pathLst>
                <a:path w="14615" h="22742" extrusionOk="0">
                  <a:moveTo>
                    <a:pt x="8091" y="1"/>
                  </a:moveTo>
                  <a:cubicBezTo>
                    <a:pt x="4437" y="1"/>
                    <a:pt x="523" y="1664"/>
                    <a:pt x="523" y="6296"/>
                  </a:cubicBezTo>
                  <a:cubicBezTo>
                    <a:pt x="523" y="13473"/>
                    <a:pt x="9950" y="12396"/>
                    <a:pt x="9950" y="16311"/>
                  </a:cubicBezTo>
                  <a:cubicBezTo>
                    <a:pt x="9950" y="18333"/>
                    <a:pt x="7765" y="18463"/>
                    <a:pt x="7079" y="18463"/>
                  </a:cubicBezTo>
                  <a:cubicBezTo>
                    <a:pt x="4209" y="18463"/>
                    <a:pt x="3557" y="16213"/>
                    <a:pt x="2089" y="16213"/>
                  </a:cubicBezTo>
                  <a:cubicBezTo>
                    <a:pt x="882" y="16213"/>
                    <a:pt x="1" y="17681"/>
                    <a:pt x="1" y="18692"/>
                  </a:cubicBezTo>
                  <a:cubicBezTo>
                    <a:pt x="1" y="20995"/>
                    <a:pt x="3564" y="22742"/>
                    <a:pt x="7171" y="22742"/>
                  </a:cubicBezTo>
                  <a:cubicBezTo>
                    <a:pt x="10870" y="22742"/>
                    <a:pt x="14615" y="20906"/>
                    <a:pt x="14615" y="15952"/>
                  </a:cubicBezTo>
                  <a:cubicBezTo>
                    <a:pt x="14615" y="8090"/>
                    <a:pt x="5155" y="9134"/>
                    <a:pt x="5155" y="5937"/>
                  </a:cubicBezTo>
                  <a:cubicBezTo>
                    <a:pt x="5155" y="4274"/>
                    <a:pt x="7210" y="4078"/>
                    <a:pt x="8091" y="4078"/>
                  </a:cubicBezTo>
                  <a:cubicBezTo>
                    <a:pt x="10407" y="4078"/>
                    <a:pt x="11092" y="5220"/>
                    <a:pt x="12136" y="5220"/>
                  </a:cubicBezTo>
                  <a:cubicBezTo>
                    <a:pt x="13473" y="5220"/>
                    <a:pt x="14060" y="3589"/>
                    <a:pt x="14060" y="2773"/>
                  </a:cubicBezTo>
                  <a:cubicBezTo>
                    <a:pt x="14060" y="98"/>
                    <a:pt x="8678" y="1"/>
                    <a:pt x="80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5" name="Google Shape;1895;p71"/>
            <p:cNvSpPr/>
            <p:nvPr/>
          </p:nvSpPr>
          <p:spPr>
            <a:xfrm>
              <a:off x="5076450" y="1705200"/>
              <a:ext cx="340100" cy="380850"/>
            </a:xfrm>
            <a:custGeom>
              <a:avLst/>
              <a:gdLst/>
              <a:ahLst/>
              <a:cxnLst/>
              <a:rect l="l" t="t" r="r" b="b"/>
              <a:pathLst>
                <a:path w="13604" h="15234" extrusionOk="0">
                  <a:moveTo>
                    <a:pt x="6818" y="4143"/>
                  </a:moveTo>
                  <a:cubicBezTo>
                    <a:pt x="7927" y="4143"/>
                    <a:pt x="8971" y="5219"/>
                    <a:pt x="8971" y="6394"/>
                  </a:cubicBezTo>
                  <a:lnTo>
                    <a:pt x="8971" y="8808"/>
                  </a:lnTo>
                  <a:cubicBezTo>
                    <a:pt x="8971" y="9982"/>
                    <a:pt x="7960" y="11091"/>
                    <a:pt x="6818" y="11091"/>
                  </a:cubicBezTo>
                  <a:cubicBezTo>
                    <a:pt x="5644" y="11091"/>
                    <a:pt x="4633" y="10014"/>
                    <a:pt x="4633" y="8808"/>
                  </a:cubicBezTo>
                  <a:lnTo>
                    <a:pt x="4633" y="6394"/>
                  </a:lnTo>
                  <a:cubicBezTo>
                    <a:pt x="4633" y="5317"/>
                    <a:pt x="5546" y="4143"/>
                    <a:pt x="6818" y="4143"/>
                  </a:cubicBezTo>
                  <a:close/>
                  <a:moveTo>
                    <a:pt x="6818" y="0"/>
                  </a:moveTo>
                  <a:cubicBezTo>
                    <a:pt x="3132" y="0"/>
                    <a:pt x="1" y="2936"/>
                    <a:pt x="1" y="6394"/>
                  </a:cubicBezTo>
                  <a:lnTo>
                    <a:pt x="1" y="8808"/>
                  </a:lnTo>
                  <a:cubicBezTo>
                    <a:pt x="1" y="12233"/>
                    <a:pt x="3197" y="15234"/>
                    <a:pt x="6818" y="15234"/>
                  </a:cubicBezTo>
                  <a:cubicBezTo>
                    <a:pt x="10439" y="15234"/>
                    <a:pt x="13603" y="12233"/>
                    <a:pt x="13603" y="8808"/>
                  </a:cubicBezTo>
                  <a:lnTo>
                    <a:pt x="13603" y="6394"/>
                  </a:lnTo>
                  <a:cubicBezTo>
                    <a:pt x="13603" y="2936"/>
                    <a:pt x="10504" y="0"/>
                    <a:pt x="68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6" name="Google Shape;1896;p71"/>
            <p:cNvSpPr/>
            <p:nvPr/>
          </p:nvSpPr>
          <p:spPr>
            <a:xfrm>
              <a:off x="5463000" y="1506200"/>
              <a:ext cx="115000" cy="573325"/>
            </a:xfrm>
            <a:custGeom>
              <a:avLst/>
              <a:gdLst/>
              <a:ahLst/>
              <a:cxnLst/>
              <a:rect l="l" t="t" r="r" b="b"/>
              <a:pathLst>
                <a:path w="4600" h="22933" extrusionOk="0">
                  <a:moveTo>
                    <a:pt x="2284" y="1"/>
                  </a:moveTo>
                  <a:cubicBezTo>
                    <a:pt x="914" y="1"/>
                    <a:pt x="0" y="621"/>
                    <a:pt x="0" y="1567"/>
                  </a:cubicBezTo>
                  <a:lnTo>
                    <a:pt x="0" y="21302"/>
                  </a:lnTo>
                  <a:cubicBezTo>
                    <a:pt x="0" y="22215"/>
                    <a:pt x="1012" y="22933"/>
                    <a:pt x="2284" y="22933"/>
                  </a:cubicBezTo>
                  <a:cubicBezTo>
                    <a:pt x="3523" y="22933"/>
                    <a:pt x="4600" y="22182"/>
                    <a:pt x="4600" y="21302"/>
                  </a:cubicBezTo>
                  <a:lnTo>
                    <a:pt x="4600" y="1567"/>
                  </a:lnTo>
                  <a:cubicBezTo>
                    <a:pt x="4600" y="653"/>
                    <a:pt x="3621" y="1"/>
                    <a:pt x="2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7" name="Google Shape;1897;p71"/>
            <p:cNvSpPr/>
            <p:nvPr/>
          </p:nvSpPr>
          <p:spPr>
            <a:xfrm>
              <a:off x="5625275" y="1505900"/>
              <a:ext cx="340900" cy="580400"/>
            </a:xfrm>
            <a:custGeom>
              <a:avLst/>
              <a:gdLst/>
              <a:ahLst/>
              <a:cxnLst/>
              <a:rect l="l" t="t" r="r" b="b"/>
              <a:pathLst>
                <a:path w="13636" h="23216" extrusionOk="0">
                  <a:moveTo>
                    <a:pt x="6786" y="12115"/>
                  </a:moveTo>
                  <a:cubicBezTo>
                    <a:pt x="7862" y="12115"/>
                    <a:pt x="9037" y="12963"/>
                    <a:pt x="9037" y="14366"/>
                  </a:cubicBezTo>
                  <a:lnTo>
                    <a:pt x="9037" y="17301"/>
                  </a:lnTo>
                  <a:cubicBezTo>
                    <a:pt x="9037" y="17660"/>
                    <a:pt x="8058" y="19063"/>
                    <a:pt x="6753" y="19063"/>
                  </a:cubicBezTo>
                  <a:cubicBezTo>
                    <a:pt x="5644" y="19063"/>
                    <a:pt x="4600" y="17954"/>
                    <a:pt x="4600" y="16780"/>
                  </a:cubicBezTo>
                  <a:lnTo>
                    <a:pt x="4600" y="14366"/>
                  </a:lnTo>
                  <a:cubicBezTo>
                    <a:pt x="4600" y="13289"/>
                    <a:pt x="5546" y="12115"/>
                    <a:pt x="6786" y="12115"/>
                  </a:cubicBezTo>
                  <a:close/>
                  <a:moveTo>
                    <a:pt x="11350" y="1"/>
                  </a:moveTo>
                  <a:cubicBezTo>
                    <a:pt x="10195" y="1"/>
                    <a:pt x="9037" y="531"/>
                    <a:pt x="9037" y="1579"/>
                  </a:cubicBezTo>
                  <a:lnTo>
                    <a:pt x="9037" y="9407"/>
                  </a:lnTo>
                  <a:cubicBezTo>
                    <a:pt x="8068" y="8419"/>
                    <a:pt x="6877" y="7969"/>
                    <a:pt x="5682" y="7969"/>
                  </a:cubicBezTo>
                  <a:cubicBezTo>
                    <a:pt x="2854" y="7969"/>
                    <a:pt x="1" y="10490"/>
                    <a:pt x="1" y="14366"/>
                  </a:cubicBezTo>
                  <a:lnTo>
                    <a:pt x="1" y="16780"/>
                  </a:lnTo>
                  <a:cubicBezTo>
                    <a:pt x="1" y="20561"/>
                    <a:pt x="2835" y="23215"/>
                    <a:pt x="5754" y="23215"/>
                  </a:cubicBezTo>
                  <a:cubicBezTo>
                    <a:pt x="6989" y="23215"/>
                    <a:pt x="8240" y="22740"/>
                    <a:pt x="9297" y="21672"/>
                  </a:cubicBezTo>
                  <a:cubicBezTo>
                    <a:pt x="9559" y="22543"/>
                    <a:pt x="10446" y="22930"/>
                    <a:pt x="11351" y="22930"/>
                  </a:cubicBezTo>
                  <a:cubicBezTo>
                    <a:pt x="12480" y="22930"/>
                    <a:pt x="13636" y="22328"/>
                    <a:pt x="13636" y="21314"/>
                  </a:cubicBezTo>
                  <a:lnTo>
                    <a:pt x="13636" y="1579"/>
                  </a:lnTo>
                  <a:cubicBezTo>
                    <a:pt x="13636" y="523"/>
                    <a:pt x="12495" y="1"/>
                    <a:pt x="1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8" name="Google Shape;1898;p71"/>
            <p:cNvSpPr/>
            <p:nvPr/>
          </p:nvSpPr>
          <p:spPr>
            <a:xfrm>
              <a:off x="6017525" y="1518225"/>
              <a:ext cx="112575" cy="412800"/>
            </a:xfrm>
            <a:custGeom>
              <a:avLst/>
              <a:gdLst/>
              <a:ahLst/>
              <a:cxnLst/>
              <a:rect l="l" t="t" r="r" b="b"/>
              <a:pathLst>
                <a:path w="4503" h="16512" extrusionOk="0">
                  <a:moveTo>
                    <a:pt x="2231" y="1"/>
                  </a:moveTo>
                  <a:cubicBezTo>
                    <a:pt x="1113" y="1"/>
                    <a:pt x="1" y="670"/>
                    <a:pt x="1" y="2032"/>
                  </a:cubicBezTo>
                  <a:cubicBezTo>
                    <a:pt x="1" y="5913"/>
                    <a:pt x="392" y="11133"/>
                    <a:pt x="392" y="14982"/>
                  </a:cubicBezTo>
                  <a:cubicBezTo>
                    <a:pt x="392" y="16021"/>
                    <a:pt x="1277" y="16511"/>
                    <a:pt x="2180" y="16511"/>
                  </a:cubicBezTo>
                  <a:cubicBezTo>
                    <a:pt x="3120" y="16511"/>
                    <a:pt x="4078" y="15980"/>
                    <a:pt x="4078" y="14982"/>
                  </a:cubicBezTo>
                  <a:cubicBezTo>
                    <a:pt x="4078" y="11133"/>
                    <a:pt x="4503" y="5913"/>
                    <a:pt x="4503" y="2032"/>
                  </a:cubicBezTo>
                  <a:cubicBezTo>
                    <a:pt x="4503" y="686"/>
                    <a:pt x="3364" y="1"/>
                    <a:pt x="22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9" name="Google Shape;1899;p71"/>
            <p:cNvSpPr/>
            <p:nvPr/>
          </p:nvSpPr>
          <p:spPr>
            <a:xfrm>
              <a:off x="6014275" y="1963700"/>
              <a:ext cx="120725" cy="119900"/>
            </a:xfrm>
            <a:custGeom>
              <a:avLst/>
              <a:gdLst/>
              <a:ahLst/>
              <a:cxnLst/>
              <a:rect l="l" t="t" r="r" b="b"/>
              <a:pathLst>
                <a:path w="4829" h="4796" extrusionOk="0">
                  <a:moveTo>
                    <a:pt x="2414" y="1"/>
                  </a:moveTo>
                  <a:cubicBezTo>
                    <a:pt x="1044" y="1"/>
                    <a:pt x="0" y="1044"/>
                    <a:pt x="0" y="2382"/>
                  </a:cubicBezTo>
                  <a:cubicBezTo>
                    <a:pt x="0" y="3719"/>
                    <a:pt x="1077" y="4796"/>
                    <a:pt x="2414" y="4796"/>
                  </a:cubicBezTo>
                  <a:cubicBezTo>
                    <a:pt x="3719" y="4796"/>
                    <a:pt x="4828" y="3687"/>
                    <a:pt x="4828" y="2382"/>
                  </a:cubicBezTo>
                  <a:cubicBezTo>
                    <a:pt x="4828" y="1077"/>
                    <a:pt x="3719" y="1"/>
                    <a:pt x="24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01" name="Google Shape;1901;p71"/>
          <p:cNvGrpSpPr/>
          <p:nvPr/>
        </p:nvGrpSpPr>
        <p:grpSpPr>
          <a:xfrm>
            <a:off x="1919880" y="3586273"/>
            <a:ext cx="430666" cy="394663"/>
            <a:chOff x="1091125" y="402425"/>
            <a:chExt cx="5336625" cy="4890500"/>
          </a:xfrm>
        </p:grpSpPr>
        <p:sp>
          <p:nvSpPr>
            <p:cNvPr id="1902" name="Google Shape;1902;p71"/>
            <p:cNvSpPr/>
            <p:nvPr/>
          </p:nvSpPr>
          <p:spPr>
            <a:xfrm>
              <a:off x="4459950" y="904375"/>
              <a:ext cx="25" cy="25"/>
            </a:xfrm>
            <a:custGeom>
              <a:avLst/>
              <a:gdLst/>
              <a:ahLst/>
              <a:cxnLst/>
              <a:rect l="l" t="t" r="r" b="b"/>
              <a:pathLst>
                <a:path w="1" h="1" extrusionOk="0">
                  <a:moveTo>
                    <a:pt x="0" y="0"/>
                  </a:moveTo>
                  <a:lnTo>
                    <a:pt x="0"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3" name="Google Shape;1903;p71"/>
            <p:cNvSpPr/>
            <p:nvPr/>
          </p:nvSpPr>
          <p:spPr>
            <a:xfrm>
              <a:off x="1091125" y="402425"/>
              <a:ext cx="5336625" cy="4890500"/>
            </a:xfrm>
            <a:custGeom>
              <a:avLst/>
              <a:gdLst/>
              <a:ahLst/>
              <a:cxnLst/>
              <a:rect l="l" t="t" r="r" b="b"/>
              <a:pathLst>
                <a:path w="213465" h="195620" extrusionOk="0">
                  <a:moveTo>
                    <a:pt x="146366" y="11793"/>
                  </a:moveTo>
                  <a:lnTo>
                    <a:pt x="183552" y="17371"/>
                  </a:lnTo>
                  <a:cubicBezTo>
                    <a:pt x="184727" y="17567"/>
                    <a:pt x="185803" y="18839"/>
                    <a:pt x="185836" y="20078"/>
                  </a:cubicBezTo>
                  <a:cubicBezTo>
                    <a:pt x="185803" y="20209"/>
                    <a:pt x="185836" y="20796"/>
                    <a:pt x="185444" y="21122"/>
                  </a:cubicBezTo>
                  <a:cubicBezTo>
                    <a:pt x="185326" y="21205"/>
                    <a:pt x="185313" y="21272"/>
                    <a:pt x="185004" y="21272"/>
                  </a:cubicBezTo>
                  <a:cubicBezTo>
                    <a:pt x="183859" y="21272"/>
                    <a:pt x="178655" y="20353"/>
                    <a:pt x="149041" y="15936"/>
                  </a:cubicBezTo>
                  <a:cubicBezTo>
                    <a:pt x="148323" y="14435"/>
                    <a:pt x="147442" y="13033"/>
                    <a:pt x="146366" y="11793"/>
                  </a:cubicBezTo>
                  <a:close/>
                  <a:moveTo>
                    <a:pt x="143430" y="29603"/>
                  </a:moveTo>
                  <a:lnTo>
                    <a:pt x="143430" y="29603"/>
                  </a:lnTo>
                  <a:cubicBezTo>
                    <a:pt x="142875" y="30778"/>
                    <a:pt x="142060" y="31952"/>
                    <a:pt x="141049" y="32931"/>
                  </a:cubicBezTo>
                  <a:cubicBezTo>
                    <a:pt x="141114" y="31430"/>
                    <a:pt x="142093" y="30125"/>
                    <a:pt x="143430" y="29603"/>
                  </a:cubicBezTo>
                  <a:close/>
                  <a:moveTo>
                    <a:pt x="77799" y="30223"/>
                  </a:moveTo>
                  <a:cubicBezTo>
                    <a:pt x="78125" y="31071"/>
                    <a:pt x="78321" y="32017"/>
                    <a:pt x="78386" y="32963"/>
                  </a:cubicBezTo>
                  <a:cubicBezTo>
                    <a:pt x="76363" y="32702"/>
                    <a:pt x="74700" y="32507"/>
                    <a:pt x="73558" y="32343"/>
                  </a:cubicBezTo>
                  <a:cubicBezTo>
                    <a:pt x="74732" y="31691"/>
                    <a:pt x="76168" y="30973"/>
                    <a:pt x="77799" y="30223"/>
                  </a:cubicBezTo>
                  <a:close/>
                  <a:moveTo>
                    <a:pt x="119030" y="14305"/>
                  </a:moveTo>
                  <a:lnTo>
                    <a:pt x="119030" y="14305"/>
                  </a:lnTo>
                  <a:cubicBezTo>
                    <a:pt x="118769" y="16490"/>
                    <a:pt x="116682" y="34464"/>
                    <a:pt x="116453" y="36454"/>
                  </a:cubicBezTo>
                  <a:cubicBezTo>
                    <a:pt x="113583" y="36323"/>
                    <a:pt x="110712" y="36127"/>
                    <a:pt x="107842" y="35932"/>
                  </a:cubicBezTo>
                  <a:cubicBezTo>
                    <a:pt x="107189" y="30321"/>
                    <a:pt x="105363" y="24906"/>
                    <a:pt x="102427" y="19915"/>
                  </a:cubicBezTo>
                  <a:cubicBezTo>
                    <a:pt x="107972" y="17860"/>
                    <a:pt x="113681" y="15903"/>
                    <a:pt x="119030" y="14305"/>
                  </a:cubicBezTo>
                  <a:close/>
                  <a:moveTo>
                    <a:pt x="148486" y="33355"/>
                  </a:moveTo>
                  <a:lnTo>
                    <a:pt x="148486" y="33355"/>
                  </a:lnTo>
                  <a:cubicBezTo>
                    <a:pt x="148388" y="34757"/>
                    <a:pt x="147507" y="35964"/>
                    <a:pt x="146268" y="36519"/>
                  </a:cubicBezTo>
                  <a:cubicBezTo>
                    <a:pt x="146985" y="35703"/>
                    <a:pt x="147801" y="34562"/>
                    <a:pt x="148486" y="33355"/>
                  </a:cubicBezTo>
                  <a:close/>
                  <a:moveTo>
                    <a:pt x="108070" y="42195"/>
                  </a:moveTo>
                  <a:cubicBezTo>
                    <a:pt x="110614" y="42390"/>
                    <a:pt x="113191" y="42554"/>
                    <a:pt x="115736" y="42684"/>
                  </a:cubicBezTo>
                  <a:lnTo>
                    <a:pt x="113224" y="64246"/>
                  </a:lnTo>
                  <a:cubicBezTo>
                    <a:pt x="111919" y="59777"/>
                    <a:pt x="109636" y="55601"/>
                    <a:pt x="106439" y="52046"/>
                  </a:cubicBezTo>
                  <a:cubicBezTo>
                    <a:pt x="107385" y="48784"/>
                    <a:pt x="107940" y="45489"/>
                    <a:pt x="108070" y="42195"/>
                  </a:cubicBezTo>
                  <a:close/>
                  <a:moveTo>
                    <a:pt x="132393" y="11328"/>
                  </a:moveTo>
                  <a:cubicBezTo>
                    <a:pt x="135044" y="11328"/>
                    <a:pt x="137808" y="12099"/>
                    <a:pt x="140527" y="14631"/>
                  </a:cubicBezTo>
                  <a:cubicBezTo>
                    <a:pt x="137892" y="14244"/>
                    <a:pt x="135995" y="13830"/>
                    <a:pt x="134413" y="13830"/>
                  </a:cubicBezTo>
                  <a:cubicBezTo>
                    <a:pt x="133057" y="13830"/>
                    <a:pt x="131933" y="14134"/>
                    <a:pt x="130773" y="15022"/>
                  </a:cubicBezTo>
                  <a:cubicBezTo>
                    <a:pt x="129469" y="16001"/>
                    <a:pt x="128653" y="17469"/>
                    <a:pt x="128457" y="19165"/>
                  </a:cubicBezTo>
                  <a:cubicBezTo>
                    <a:pt x="128099" y="22297"/>
                    <a:pt x="122977" y="66464"/>
                    <a:pt x="122749" y="68584"/>
                  </a:cubicBezTo>
                  <a:cubicBezTo>
                    <a:pt x="122667" y="69269"/>
                    <a:pt x="122265" y="69557"/>
                    <a:pt x="121760" y="69557"/>
                  </a:cubicBezTo>
                  <a:cubicBezTo>
                    <a:pt x="120652" y="69557"/>
                    <a:pt x="119047" y="68175"/>
                    <a:pt x="119226" y="66562"/>
                  </a:cubicBezTo>
                  <a:cubicBezTo>
                    <a:pt x="120041" y="59646"/>
                    <a:pt x="124184" y="23993"/>
                    <a:pt x="125489" y="12511"/>
                  </a:cubicBezTo>
                  <a:cubicBezTo>
                    <a:pt x="127614" y="11979"/>
                    <a:pt x="129956" y="11328"/>
                    <a:pt x="132393" y="11328"/>
                  </a:cubicBezTo>
                  <a:close/>
                  <a:moveTo>
                    <a:pt x="134623" y="20046"/>
                  </a:moveTo>
                  <a:cubicBezTo>
                    <a:pt x="134634" y="20046"/>
                    <a:pt x="134646" y="20046"/>
                    <a:pt x="134657" y="20047"/>
                  </a:cubicBezTo>
                  <a:lnTo>
                    <a:pt x="134657" y="20047"/>
                  </a:lnTo>
                  <a:cubicBezTo>
                    <a:pt x="134672" y="20062"/>
                    <a:pt x="134680" y="20070"/>
                    <a:pt x="134687" y="20074"/>
                  </a:cubicBezTo>
                  <a:lnTo>
                    <a:pt x="134687" y="20074"/>
                  </a:lnTo>
                  <a:cubicBezTo>
                    <a:pt x="134687" y="20071"/>
                    <a:pt x="134686" y="20065"/>
                    <a:pt x="134683" y="20060"/>
                  </a:cubicBezTo>
                  <a:lnTo>
                    <a:pt x="134683" y="20060"/>
                  </a:lnTo>
                  <a:cubicBezTo>
                    <a:pt x="134685" y="20064"/>
                    <a:pt x="134687" y="20069"/>
                    <a:pt x="134688" y="20074"/>
                  </a:cubicBezTo>
                  <a:lnTo>
                    <a:pt x="134688" y="20074"/>
                  </a:lnTo>
                  <a:cubicBezTo>
                    <a:pt x="134688" y="20074"/>
                    <a:pt x="134687" y="20074"/>
                    <a:pt x="134687" y="20074"/>
                  </a:cubicBezTo>
                  <a:lnTo>
                    <a:pt x="134687" y="20074"/>
                  </a:lnTo>
                  <a:cubicBezTo>
                    <a:pt x="134688" y="20077"/>
                    <a:pt x="134688" y="20078"/>
                    <a:pt x="134688" y="20078"/>
                  </a:cubicBezTo>
                  <a:lnTo>
                    <a:pt x="134688" y="20078"/>
                  </a:lnTo>
                  <a:cubicBezTo>
                    <a:pt x="134688" y="20077"/>
                    <a:pt x="134688" y="20076"/>
                    <a:pt x="134688" y="20074"/>
                  </a:cubicBezTo>
                  <a:lnTo>
                    <a:pt x="134688" y="20074"/>
                  </a:lnTo>
                  <a:cubicBezTo>
                    <a:pt x="134696" y="20078"/>
                    <a:pt x="134704" y="20078"/>
                    <a:pt x="134720" y="20078"/>
                  </a:cubicBezTo>
                  <a:lnTo>
                    <a:pt x="134786" y="20078"/>
                  </a:lnTo>
                  <a:cubicBezTo>
                    <a:pt x="135308" y="20144"/>
                    <a:pt x="137395" y="20470"/>
                    <a:pt x="144441" y="21546"/>
                  </a:cubicBezTo>
                  <a:cubicBezTo>
                    <a:pt x="144539" y="22068"/>
                    <a:pt x="144637" y="22590"/>
                    <a:pt x="144669" y="23145"/>
                  </a:cubicBezTo>
                  <a:cubicBezTo>
                    <a:pt x="134786" y="23210"/>
                    <a:pt x="131165" y="36193"/>
                    <a:pt x="139418" y="41477"/>
                  </a:cubicBezTo>
                  <a:cubicBezTo>
                    <a:pt x="141106" y="42561"/>
                    <a:pt x="142942" y="43054"/>
                    <a:pt x="144737" y="43054"/>
                  </a:cubicBezTo>
                  <a:cubicBezTo>
                    <a:pt x="149912" y="43054"/>
                    <a:pt x="154749" y="38955"/>
                    <a:pt x="154749" y="33094"/>
                  </a:cubicBezTo>
                  <a:cubicBezTo>
                    <a:pt x="154749" y="29897"/>
                    <a:pt x="153249" y="27059"/>
                    <a:pt x="150932" y="25265"/>
                  </a:cubicBezTo>
                  <a:cubicBezTo>
                    <a:pt x="150965" y="24319"/>
                    <a:pt x="150965" y="23406"/>
                    <a:pt x="150867" y="22492"/>
                  </a:cubicBezTo>
                  <a:lnTo>
                    <a:pt x="150867" y="22492"/>
                  </a:lnTo>
                  <a:cubicBezTo>
                    <a:pt x="179108" y="26640"/>
                    <a:pt x="183322" y="27535"/>
                    <a:pt x="184995" y="27535"/>
                  </a:cubicBezTo>
                  <a:cubicBezTo>
                    <a:pt x="185388" y="27535"/>
                    <a:pt x="185641" y="27486"/>
                    <a:pt x="186031" y="27418"/>
                  </a:cubicBezTo>
                  <a:lnTo>
                    <a:pt x="205962" y="53481"/>
                  </a:lnTo>
                  <a:lnTo>
                    <a:pt x="191316" y="64702"/>
                  </a:lnTo>
                  <a:lnTo>
                    <a:pt x="178986" y="48588"/>
                  </a:lnTo>
                  <a:cubicBezTo>
                    <a:pt x="174575" y="42791"/>
                    <a:pt x="168271" y="39888"/>
                    <a:pt x="162329" y="39888"/>
                  </a:cubicBezTo>
                  <a:cubicBezTo>
                    <a:pt x="159042" y="39888"/>
                    <a:pt x="155867" y="40776"/>
                    <a:pt x="153183" y="42554"/>
                  </a:cubicBezTo>
                  <a:cubicBezTo>
                    <a:pt x="151748" y="43499"/>
                    <a:pt x="151357" y="45424"/>
                    <a:pt x="152303" y="46859"/>
                  </a:cubicBezTo>
                  <a:cubicBezTo>
                    <a:pt x="152900" y="47766"/>
                    <a:pt x="153887" y="48256"/>
                    <a:pt x="154895" y="48256"/>
                  </a:cubicBezTo>
                  <a:cubicBezTo>
                    <a:pt x="155484" y="48256"/>
                    <a:pt x="156079" y="48089"/>
                    <a:pt x="156608" y="47740"/>
                  </a:cubicBezTo>
                  <a:cubicBezTo>
                    <a:pt x="158227" y="46672"/>
                    <a:pt x="160214" y="46119"/>
                    <a:pt x="162326" y="46119"/>
                  </a:cubicBezTo>
                  <a:cubicBezTo>
                    <a:pt x="166342" y="46119"/>
                    <a:pt x="170811" y="48118"/>
                    <a:pt x="174060" y="52372"/>
                  </a:cubicBezTo>
                  <a:lnTo>
                    <a:pt x="186358" y="68486"/>
                  </a:lnTo>
                  <a:cubicBezTo>
                    <a:pt x="186031" y="68715"/>
                    <a:pt x="168417" y="82187"/>
                    <a:pt x="167797" y="82676"/>
                  </a:cubicBezTo>
                  <a:lnTo>
                    <a:pt x="155499" y="66562"/>
                  </a:lnTo>
                  <a:cubicBezTo>
                    <a:pt x="152955" y="63267"/>
                    <a:pt x="151846" y="59385"/>
                    <a:pt x="152139" y="55862"/>
                  </a:cubicBezTo>
                  <a:cubicBezTo>
                    <a:pt x="152270" y="54166"/>
                    <a:pt x="150965" y="52666"/>
                    <a:pt x="149269" y="52535"/>
                  </a:cubicBezTo>
                  <a:cubicBezTo>
                    <a:pt x="149187" y="52529"/>
                    <a:pt x="149106" y="52526"/>
                    <a:pt x="149025" y="52526"/>
                  </a:cubicBezTo>
                  <a:cubicBezTo>
                    <a:pt x="147401" y="52526"/>
                    <a:pt x="146033" y="53759"/>
                    <a:pt x="145909" y="55406"/>
                  </a:cubicBezTo>
                  <a:cubicBezTo>
                    <a:pt x="145518" y="60592"/>
                    <a:pt x="147181" y="65975"/>
                    <a:pt x="150541" y="70346"/>
                  </a:cubicBezTo>
                  <a:lnTo>
                    <a:pt x="162871" y="86460"/>
                  </a:lnTo>
                  <a:lnTo>
                    <a:pt x="148225" y="97648"/>
                  </a:lnTo>
                  <a:lnTo>
                    <a:pt x="128294" y="71585"/>
                  </a:lnTo>
                  <a:cubicBezTo>
                    <a:pt x="129012" y="69987"/>
                    <a:pt x="128425" y="73510"/>
                    <a:pt x="134623" y="20046"/>
                  </a:cubicBezTo>
                  <a:close/>
                  <a:moveTo>
                    <a:pt x="67774" y="6228"/>
                  </a:moveTo>
                  <a:cubicBezTo>
                    <a:pt x="76625" y="6228"/>
                    <a:pt x="85592" y="9637"/>
                    <a:pt x="92543" y="17077"/>
                  </a:cubicBezTo>
                  <a:cubicBezTo>
                    <a:pt x="87944" y="18904"/>
                    <a:pt x="83572" y="20763"/>
                    <a:pt x="79789" y="22427"/>
                  </a:cubicBezTo>
                  <a:cubicBezTo>
                    <a:pt x="79625" y="22329"/>
                    <a:pt x="76461" y="18904"/>
                    <a:pt x="70688" y="18611"/>
                  </a:cubicBezTo>
                  <a:cubicBezTo>
                    <a:pt x="70627" y="18607"/>
                    <a:pt x="70566" y="18605"/>
                    <a:pt x="70505" y="18605"/>
                  </a:cubicBezTo>
                  <a:cubicBezTo>
                    <a:pt x="68857" y="18605"/>
                    <a:pt x="67487" y="19879"/>
                    <a:pt x="67393" y="21546"/>
                  </a:cubicBezTo>
                  <a:cubicBezTo>
                    <a:pt x="67295" y="23275"/>
                    <a:pt x="68633" y="24743"/>
                    <a:pt x="70329" y="24808"/>
                  </a:cubicBezTo>
                  <a:cubicBezTo>
                    <a:pt x="71340" y="24874"/>
                    <a:pt x="72319" y="25102"/>
                    <a:pt x="73232" y="25526"/>
                  </a:cubicBezTo>
                  <a:cubicBezTo>
                    <a:pt x="71666" y="26276"/>
                    <a:pt x="70329" y="26994"/>
                    <a:pt x="69252" y="27581"/>
                  </a:cubicBezTo>
                  <a:cubicBezTo>
                    <a:pt x="67263" y="28723"/>
                    <a:pt x="66153" y="30810"/>
                    <a:pt x="66317" y="33094"/>
                  </a:cubicBezTo>
                  <a:cubicBezTo>
                    <a:pt x="66545" y="35899"/>
                    <a:pt x="68796" y="37987"/>
                    <a:pt x="70753" y="38248"/>
                  </a:cubicBezTo>
                  <a:cubicBezTo>
                    <a:pt x="71079" y="38280"/>
                    <a:pt x="73069" y="38574"/>
                    <a:pt x="76200" y="38965"/>
                  </a:cubicBezTo>
                  <a:cubicBezTo>
                    <a:pt x="74430" y="40945"/>
                    <a:pt x="72167" y="41823"/>
                    <a:pt x="69944" y="41823"/>
                  </a:cubicBezTo>
                  <a:cubicBezTo>
                    <a:pt x="65573" y="41823"/>
                    <a:pt x="61358" y="38425"/>
                    <a:pt x="61358" y="33322"/>
                  </a:cubicBezTo>
                  <a:cubicBezTo>
                    <a:pt x="61358" y="31691"/>
                    <a:pt x="61848" y="30125"/>
                    <a:pt x="62631" y="28853"/>
                  </a:cubicBezTo>
                  <a:cubicBezTo>
                    <a:pt x="63544" y="27385"/>
                    <a:pt x="63087" y="25461"/>
                    <a:pt x="61619" y="24547"/>
                  </a:cubicBezTo>
                  <a:cubicBezTo>
                    <a:pt x="61115" y="24245"/>
                    <a:pt x="60556" y="24100"/>
                    <a:pt x="60005" y="24100"/>
                  </a:cubicBezTo>
                  <a:cubicBezTo>
                    <a:pt x="58952" y="24100"/>
                    <a:pt x="57924" y="24628"/>
                    <a:pt x="57346" y="25591"/>
                  </a:cubicBezTo>
                  <a:cubicBezTo>
                    <a:pt x="51279" y="35377"/>
                    <a:pt x="58423" y="48034"/>
                    <a:pt x="69872" y="48034"/>
                  </a:cubicBezTo>
                  <a:cubicBezTo>
                    <a:pt x="80408" y="48034"/>
                    <a:pt x="87552" y="37269"/>
                    <a:pt x="83442" y="27614"/>
                  </a:cubicBezTo>
                  <a:cubicBezTo>
                    <a:pt x="87324" y="25885"/>
                    <a:pt x="91793" y="24025"/>
                    <a:pt x="96490" y="22199"/>
                  </a:cubicBezTo>
                  <a:cubicBezTo>
                    <a:pt x="102329" y="31430"/>
                    <a:pt x="103307" y="42129"/>
                    <a:pt x="99948" y="51818"/>
                  </a:cubicBezTo>
                  <a:cubicBezTo>
                    <a:pt x="99556" y="52959"/>
                    <a:pt x="99850" y="54231"/>
                    <a:pt x="100731" y="55080"/>
                  </a:cubicBezTo>
                  <a:cubicBezTo>
                    <a:pt x="107254" y="61473"/>
                    <a:pt x="109799" y="70933"/>
                    <a:pt x="107385" y="79740"/>
                  </a:cubicBezTo>
                  <a:cubicBezTo>
                    <a:pt x="104344" y="90818"/>
                    <a:pt x="93912" y="98145"/>
                    <a:pt x="82750" y="98145"/>
                  </a:cubicBezTo>
                  <a:cubicBezTo>
                    <a:pt x="80502" y="98145"/>
                    <a:pt x="78225" y="97848"/>
                    <a:pt x="75972" y="97224"/>
                  </a:cubicBezTo>
                  <a:cubicBezTo>
                    <a:pt x="52681" y="90831"/>
                    <a:pt x="62141" y="93441"/>
                    <a:pt x="39046" y="87047"/>
                  </a:cubicBezTo>
                  <a:cubicBezTo>
                    <a:pt x="34773" y="85286"/>
                    <a:pt x="22932" y="85220"/>
                    <a:pt x="15821" y="72955"/>
                  </a:cubicBezTo>
                  <a:cubicBezTo>
                    <a:pt x="7112" y="58015"/>
                    <a:pt x="15593" y="39911"/>
                    <a:pt x="31576" y="36030"/>
                  </a:cubicBezTo>
                  <a:cubicBezTo>
                    <a:pt x="32718" y="35736"/>
                    <a:pt x="33631" y="34823"/>
                    <a:pt x="33892" y="33648"/>
                  </a:cubicBezTo>
                  <a:cubicBezTo>
                    <a:pt x="37469" y="16445"/>
                    <a:pt x="52449" y="6228"/>
                    <a:pt x="67774" y="6228"/>
                  </a:cubicBezTo>
                  <a:close/>
                  <a:moveTo>
                    <a:pt x="43385" y="94713"/>
                  </a:moveTo>
                  <a:lnTo>
                    <a:pt x="48930" y="96246"/>
                  </a:lnTo>
                  <a:lnTo>
                    <a:pt x="33207" y="153396"/>
                  </a:lnTo>
                  <a:cubicBezTo>
                    <a:pt x="32653" y="155386"/>
                    <a:pt x="34153" y="157343"/>
                    <a:pt x="36208" y="157343"/>
                  </a:cubicBezTo>
                  <a:cubicBezTo>
                    <a:pt x="37578" y="157343"/>
                    <a:pt x="38851" y="156429"/>
                    <a:pt x="39209" y="155059"/>
                  </a:cubicBezTo>
                  <a:cubicBezTo>
                    <a:pt x="41199" y="147785"/>
                    <a:pt x="53138" y="104499"/>
                    <a:pt x="54965" y="97909"/>
                  </a:cubicBezTo>
                  <a:lnTo>
                    <a:pt x="59499" y="99149"/>
                  </a:lnTo>
                  <a:lnTo>
                    <a:pt x="37089" y="180536"/>
                  </a:lnTo>
                  <a:cubicBezTo>
                    <a:pt x="36078" y="184254"/>
                    <a:pt x="33534" y="187125"/>
                    <a:pt x="30011" y="188527"/>
                  </a:cubicBezTo>
                  <a:lnTo>
                    <a:pt x="35915" y="167064"/>
                  </a:lnTo>
                  <a:cubicBezTo>
                    <a:pt x="36372" y="165400"/>
                    <a:pt x="35393" y="163671"/>
                    <a:pt x="33729" y="163214"/>
                  </a:cubicBezTo>
                  <a:cubicBezTo>
                    <a:pt x="33453" y="163138"/>
                    <a:pt x="33175" y="163102"/>
                    <a:pt x="32902" y="163102"/>
                  </a:cubicBezTo>
                  <a:cubicBezTo>
                    <a:pt x="31536" y="163102"/>
                    <a:pt x="30294" y="164013"/>
                    <a:pt x="29913" y="165400"/>
                  </a:cubicBezTo>
                  <a:lnTo>
                    <a:pt x="23356" y="189212"/>
                  </a:lnTo>
                  <a:cubicBezTo>
                    <a:pt x="20062" y="188658"/>
                    <a:pt x="17256" y="186799"/>
                    <a:pt x="15364" y="183928"/>
                  </a:cubicBezTo>
                  <a:lnTo>
                    <a:pt x="10373" y="176328"/>
                  </a:lnTo>
                  <a:lnTo>
                    <a:pt x="18594" y="172217"/>
                  </a:lnTo>
                  <a:cubicBezTo>
                    <a:pt x="20616" y="171239"/>
                    <a:pt x="21856" y="169216"/>
                    <a:pt x="21856" y="166966"/>
                  </a:cubicBezTo>
                  <a:cubicBezTo>
                    <a:pt x="21856" y="164193"/>
                    <a:pt x="20355" y="163377"/>
                    <a:pt x="15951" y="156071"/>
                  </a:cubicBezTo>
                  <a:lnTo>
                    <a:pt x="24172" y="151993"/>
                  </a:lnTo>
                  <a:cubicBezTo>
                    <a:pt x="26162" y="150982"/>
                    <a:pt x="27401" y="148992"/>
                    <a:pt x="27401" y="146741"/>
                  </a:cubicBezTo>
                  <a:cubicBezTo>
                    <a:pt x="27401" y="143936"/>
                    <a:pt x="25835" y="143023"/>
                    <a:pt x="21497" y="135846"/>
                  </a:cubicBezTo>
                  <a:lnTo>
                    <a:pt x="29750" y="131736"/>
                  </a:lnTo>
                  <a:cubicBezTo>
                    <a:pt x="31740" y="130758"/>
                    <a:pt x="32979" y="128735"/>
                    <a:pt x="32979" y="126517"/>
                  </a:cubicBezTo>
                  <a:cubicBezTo>
                    <a:pt x="32979" y="123679"/>
                    <a:pt x="31446" y="122831"/>
                    <a:pt x="27075" y="115622"/>
                  </a:cubicBezTo>
                  <a:lnTo>
                    <a:pt x="36959" y="110696"/>
                  </a:lnTo>
                  <a:cubicBezTo>
                    <a:pt x="38459" y="109946"/>
                    <a:pt x="39568" y="108609"/>
                    <a:pt x="39992" y="107010"/>
                  </a:cubicBezTo>
                  <a:lnTo>
                    <a:pt x="43385" y="94713"/>
                  </a:lnTo>
                  <a:close/>
                  <a:moveTo>
                    <a:pt x="67813" y="1"/>
                  </a:moveTo>
                  <a:cubicBezTo>
                    <a:pt x="50357" y="1"/>
                    <a:pt x="33173" y="11116"/>
                    <a:pt x="28217" y="30484"/>
                  </a:cubicBezTo>
                  <a:cubicBezTo>
                    <a:pt x="9395" y="36323"/>
                    <a:pt x="0" y="58178"/>
                    <a:pt x="10439" y="76087"/>
                  </a:cubicBezTo>
                  <a:cubicBezTo>
                    <a:pt x="19116" y="90994"/>
                    <a:pt x="33501" y="91418"/>
                    <a:pt x="37383" y="93082"/>
                  </a:cubicBezTo>
                  <a:lnTo>
                    <a:pt x="34056" y="105184"/>
                  </a:lnTo>
                  <a:lnTo>
                    <a:pt x="23911" y="110207"/>
                  </a:lnTo>
                  <a:cubicBezTo>
                    <a:pt x="21921" y="111218"/>
                    <a:pt x="20681" y="113241"/>
                    <a:pt x="20681" y="115459"/>
                  </a:cubicBezTo>
                  <a:cubicBezTo>
                    <a:pt x="20681" y="118297"/>
                    <a:pt x="22247" y="119178"/>
                    <a:pt x="26586" y="126354"/>
                  </a:cubicBezTo>
                  <a:lnTo>
                    <a:pt x="18365" y="130464"/>
                  </a:lnTo>
                  <a:cubicBezTo>
                    <a:pt x="15169" y="132030"/>
                    <a:pt x="14190" y="135977"/>
                    <a:pt x="16049" y="138847"/>
                  </a:cubicBezTo>
                  <a:lnTo>
                    <a:pt x="21008" y="146611"/>
                  </a:lnTo>
                  <a:lnTo>
                    <a:pt x="12787" y="150688"/>
                  </a:lnTo>
                  <a:cubicBezTo>
                    <a:pt x="9591" y="152287"/>
                    <a:pt x="8612" y="156266"/>
                    <a:pt x="10471" y="159104"/>
                  </a:cubicBezTo>
                  <a:lnTo>
                    <a:pt x="15430" y="166835"/>
                  </a:lnTo>
                  <a:lnTo>
                    <a:pt x="7242" y="170913"/>
                  </a:lnTo>
                  <a:cubicBezTo>
                    <a:pt x="4045" y="172511"/>
                    <a:pt x="3034" y="176458"/>
                    <a:pt x="4926" y="179361"/>
                  </a:cubicBezTo>
                  <a:lnTo>
                    <a:pt x="10145" y="187353"/>
                  </a:lnTo>
                  <a:cubicBezTo>
                    <a:pt x="13828" y="192975"/>
                    <a:pt x="19622" y="195620"/>
                    <a:pt x="25377" y="195620"/>
                  </a:cubicBezTo>
                  <a:cubicBezTo>
                    <a:pt x="33081" y="195620"/>
                    <a:pt x="40715" y="190881"/>
                    <a:pt x="43124" y="182199"/>
                  </a:cubicBezTo>
                  <a:lnTo>
                    <a:pt x="65501" y="100813"/>
                  </a:lnTo>
                  <a:cubicBezTo>
                    <a:pt x="70288" y="101995"/>
                    <a:pt x="76205" y="104378"/>
                    <a:pt x="83202" y="104378"/>
                  </a:cubicBezTo>
                  <a:cubicBezTo>
                    <a:pt x="87791" y="104378"/>
                    <a:pt x="92845" y="103353"/>
                    <a:pt x="98349" y="100291"/>
                  </a:cubicBezTo>
                  <a:cubicBezTo>
                    <a:pt x="109212" y="94289"/>
                    <a:pt x="114985" y="83198"/>
                    <a:pt x="114463" y="71650"/>
                  </a:cubicBezTo>
                  <a:lnTo>
                    <a:pt x="114463" y="71650"/>
                  </a:lnTo>
                  <a:cubicBezTo>
                    <a:pt x="116117" y="74171"/>
                    <a:pt x="118852" y="75769"/>
                    <a:pt x="121713" y="75769"/>
                  </a:cubicBezTo>
                  <a:cubicBezTo>
                    <a:pt x="122295" y="75769"/>
                    <a:pt x="122882" y="75703"/>
                    <a:pt x="123467" y="75565"/>
                  </a:cubicBezTo>
                  <a:lnTo>
                    <a:pt x="144245" y="102737"/>
                  </a:lnTo>
                  <a:cubicBezTo>
                    <a:pt x="145061" y="103781"/>
                    <a:pt x="146333" y="104368"/>
                    <a:pt x="147736" y="104368"/>
                  </a:cubicBezTo>
                  <a:cubicBezTo>
                    <a:pt x="149041" y="104368"/>
                    <a:pt x="150345" y="103879"/>
                    <a:pt x="151389" y="103096"/>
                  </a:cubicBezTo>
                  <a:cubicBezTo>
                    <a:pt x="197155" y="68095"/>
                    <a:pt x="190533" y="73118"/>
                    <a:pt x="210366" y="57950"/>
                  </a:cubicBezTo>
                  <a:cubicBezTo>
                    <a:pt x="212812" y="56091"/>
                    <a:pt x="213465" y="53024"/>
                    <a:pt x="211899" y="51002"/>
                  </a:cubicBezTo>
                  <a:lnTo>
                    <a:pt x="191120" y="23830"/>
                  </a:lnTo>
                  <a:cubicBezTo>
                    <a:pt x="193860" y="18839"/>
                    <a:pt x="190305" y="12087"/>
                    <a:pt x="184466" y="11206"/>
                  </a:cubicBezTo>
                  <a:cubicBezTo>
                    <a:pt x="183813" y="11108"/>
                    <a:pt x="186488" y="11532"/>
                    <a:pt x="127968" y="2692"/>
                  </a:cubicBezTo>
                  <a:cubicBezTo>
                    <a:pt x="127584" y="2637"/>
                    <a:pt x="127204" y="2610"/>
                    <a:pt x="126830" y="2610"/>
                  </a:cubicBezTo>
                  <a:cubicBezTo>
                    <a:pt x="123653" y="2610"/>
                    <a:pt x="120939" y="4546"/>
                    <a:pt x="119976" y="7552"/>
                  </a:cubicBezTo>
                  <a:cubicBezTo>
                    <a:pt x="113289" y="9444"/>
                    <a:pt x="105884" y="11989"/>
                    <a:pt x="98741" y="14664"/>
                  </a:cubicBezTo>
                  <a:cubicBezTo>
                    <a:pt x="90462" y="4632"/>
                    <a:pt x="79081" y="1"/>
                    <a:pt x="678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4" name="Google Shape;1904;p71"/>
            <p:cNvSpPr/>
            <p:nvPr/>
          </p:nvSpPr>
          <p:spPr>
            <a:xfrm>
              <a:off x="4456675" y="903550"/>
              <a:ext cx="25" cy="25"/>
            </a:xfrm>
            <a:custGeom>
              <a:avLst/>
              <a:gdLst/>
              <a:ahLst/>
              <a:cxnLst/>
              <a:rect l="l" t="t" r="r" b="b"/>
              <a:pathLst>
                <a:path w="1" h="1" extrusionOk="0">
                  <a:moveTo>
                    <a:pt x="1" y="1"/>
                  </a:moveTo>
                  <a:lnTo>
                    <a:pt x="1"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5" name="Google Shape;1905;p71"/>
            <p:cNvSpPr/>
            <p:nvPr/>
          </p:nvSpPr>
          <p:spPr>
            <a:xfrm>
              <a:off x="4460750" y="904375"/>
              <a:ext cx="25" cy="25"/>
            </a:xfrm>
            <a:custGeom>
              <a:avLst/>
              <a:gdLst/>
              <a:ahLst/>
              <a:cxnLst/>
              <a:rect l="l" t="t" r="r" b="b"/>
              <a:pathLst>
                <a:path w="1" h="1" extrusionOk="0">
                  <a:moveTo>
                    <a:pt x="1" y="0"/>
                  </a:moveTo>
                  <a:cubicBezTo>
                    <a:pt x="1" y="0"/>
                    <a:pt x="1" y="0"/>
                    <a:pt x="1" y="0"/>
                  </a:cubicBezTo>
                  <a:cubicBezTo>
                    <a:pt x="1" y="0"/>
                    <a:pt x="1" y="0"/>
                    <a:pt x="1" y="0"/>
                  </a:cubicBezTo>
                  <a:cubicBezTo>
                    <a:pt x="1" y="0"/>
                    <a:pt x="1"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6" name="Google Shape;1906;p71"/>
            <p:cNvSpPr/>
            <p:nvPr/>
          </p:nvSpPr>
          <p:spPr>
            <a:xfrm>
              <a:off x="4459950" y="904375"/>
              <a:ext cx="825" cy="25"/>
            </a:xfrm>
            <a:custGeom>
              <a:avLst/>
              <a:gdLst/>
              <a:ahLst/>
              <a:cxnLst/>
              <a:rect l="l" t="t" r="r" b="b"/>
              <a:pathLst>
                <a:path w="33" h="1" extrusionOk="0">
                  <a:moveTo>
                    <a:pt x="0" y="0"/>
                  </a:moveTo>
                  <a:cubicBezTo>
                    <a:pt x="0" y="0"/>
                    <a:pt x="33" y="0"/>
                    <a:pt x="33" y="0"/>
                  </a:cubicBezTo>
                  <a:cubicBezTo>
                    <a:pt x="33" y="0"/>
                    <a:pt x="33" y="0"/>
                    <a:pt x="33" y="0"/>
                  </a:cubicBezTo>
                  <a:cubicBezTo>
                    <a:pt x="0" y="0"/>
                    <a:pt x="0"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7" name="Google Shape;1907;p71"/>
            <p:cNvSpPr/>
            <p:nvPr/>
          </p:nvSpPr>
          <p:spPr>
            <a:xfrm>
              <a:off x="4457500" y="903550"/>
              <a:ext cx="25" cy="25"/>
            </a:xfrm>
            <a:custGeom>
              <a:avLst/>
              <a:gdLst/>
              <a:ahLst/>
              <a:cxnLst/>
              <a:rect l="l" t="t" r="r" b="b"/>
              <a:pathLst>
                <a:path w="1" h="1" extrusionOk="0">
                  <a:moveTo>
                    <a:pt x="0" y="1"/>
                  </a:moveTo>
                  <a:cubicBezTo>
                    <a:pt x="0" y="1"/>
                    <a:pt x="0" y="1"/>
                    <a:pt x="0" y="1"/>
                  </a:cubicBezTo>
                  <a:cubicBezTo>
                    <a:pt x="0" y="1"/>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8" name="Google Shape;1908;p71"/>
            <p:cNvSpPr/>
            <p:nvPr/>
          </p:nvSpPr>
          <p:spPr>
            <a:xfrm>
              <a:off x="4456675" y="903550"/>
              <a:ext cx="850" cy="25"/>
            </a:xfrm>
            <a:custGeom>
              <a:avLst/>
              <a:gdLst/>
              <a:ahLst/>
              <a:cxnLst/>
              <a:rect l="l" t="t" r="r" b="b"/>
              <a:pathLst>
                <a:path w="34" h="1" extrusionOk="0">
                  <a:moveTo>
                    <a:pt x="33" y="1"/>
                  </a:moveTo>
                  <a:cubicBezTo>
                    <a:pt x="1" y="1"/>
                    <a:pt x="1" y="1"/>
                    <a:pt x="1" y="1"/>
                  </a:cubicBezTo>
                  <a:cubicBezTo>
                    <a:pt x="1" y="1"/>
                    <a:pt x="1" y="1"/>
                    <a:pt x="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18" name="Google Shape;1918;p71"/>
          <p:cNvGrpSpPr/>
          <p:nvPr/>
        </p:nvGrpSpPr>
        <p:grpSpPr>
          <a:xfrm>
            <a:off x="8074134" y="3413400"/>
            <a:ext cx="486100" cy="1193550"/>
            <a:chOff x="8255228" y="345697"/>
            <a:chExt cx="486100" cy="1193550"/>
          </a:xfrm>
        </p:grpSpPr>
        <p:grpSp>
          <p:nvGrpSpPr>
            <p:cNvPr id="1919" name="Google Shape;1919;p71"/>
            <p:cNvGrpSpPr/>
            <p:nvPr/>
          </p:nvGrpSpPr>
          <p:grpSpPr>
            <a:xfrm rot="-5400000">
              <a:off x="8041690" y="839610"/>
              <a:ext cx="1193550" cy="205725"/>
              <a:chOff x="250425" y="4752475"/>
              <a:chExt cx="1193550" cy="205725"/>
            </a:xfrm>
          </p:grpSpPr>
          <p:grpSp>
            <p:nvGrpSpPr>
              <p:cNvPr id="1920" name="Google Shape;1920;p71"/>
              <p:cNvGrpSpPr/>
              <p:nvPr/>
            </p:nvGrpSpPr>
            <p:grpSpPr>
              <a:xfrm>
                <a:off x="250425" y="4890100"/>
                <a:ext cx="1193550" cy="68100"/>
                <a:chOff x="557300" y="431950"/>
                <a:chExt cx="1193550" cy="68100"/>
              </a:xfrm>
            </p:grpSpPr>
            <p:sp>
              <p:nvSpPr>
                <p:cNvPr id="1921" name="Google Shape;1921;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2" name="Google Shape;1922;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3" name="Google Shape;1923;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4" name="Google Shape;1924;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5" name="Google Shape;1925;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6" name="Google Shape;1926;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7" name="Google Shape;1927;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28" name="Google Shape;1928;p71"/>
              <p:cNvGrpSpPr/>
              <p:nvPr/>
            </p:nvGrpSpPr>
            <p:grpSpPr>
              <a:xfrm>
                <a:off x="250425" y="4752475"/>
                <a:ext cx="1193550" cy="68100"/>
                <a:chOff x="557300" y="431950"/>
                <a:chExt cx="1193550" cy="68100"/>
              </a:xfrm>
            </p:grpSpPr>
            <p:sp>
              <p:nvSpPr>
                <p:cNvPr id="1929" name="Google Shape;1929;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0" name="Google Shape;1930;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1" name="Google Shape;1931;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2" name="Google Shape;1932;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3" name="Google Shape;1933;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4" name="Google Shape;1934;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5" name="Google Shape;1935;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936" name="Google Shape;1936;p71"/>
            <p:cNvGrpSpPr/>
            <p:nvPr/>
          </p:nvGrpSpPr>
          <p:grpSpPr>
            <a:xfrm rot="-5400000">
              <a:off x="7761315" y="839610"/>
              <a:ext cx="1193550" cy="205725"/>
              <a:chOff x="250425" y="4752475"/>
              <a:chExt cx="1193550" cy="205725"/>
            </a:xfrm>
          </p:grpSpPr>
          <p:grpSp>
            <p:nvGrpSpPr>
              <p:cNvPr id="1937" name="Google Shape;1937;p71"/>
              <p:cNvGrpSpPr/>
              <p:nvPr/>
            </p:nvGrpSpPr>
            <p:grpSpPr>
              <a:xfrm>
                <a:off x="250425" y="4890100"/>
                <a:ext cx="1193550" cy="68100"/>
                <a:chOff x="557300" y="431950"/>
                <a:chExt cx="1193550" cy="68100"/>
              </a:xfrm>
            </p:grpSpPr>
            <p:sp>
              <p:nvSpPr>
                <p:cNvPr id="1938" name="Google Shape;1938;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9" name="Google Shape;1939;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0" name="Google Shape;1940;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1" name="Google Shape;1941;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2" name="Google Shape;1942;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3" name="Google Shape;1943;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4" name="Google Shape;1944;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45" name="Google Shape;1945;p71"/>
              <p:cNvGrpSpPr/>
              <p:nvPr/>
            </p:nvGrpSpPr>
            <p:grpSpPr>
              <a:xfrm>
                <a:off x="250425" y="4752475"/>
                <a:ext cx="1193550" cy="68100"/>
                <a:chOff x="557300" y="431950"/>
                <a:chExt cx="1193550" cy="68100"/>
              </a:xfrm>
            </p:grpSpPr>
            <p:sp>
              <p:nvSpPr>
                <p:cNvPr id="1946" name="Google Shape;1946;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7" name="Google Shape;1947;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8" name="Google Shape;1948;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9" name="Google Shape;1949;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0" name="Google Shape;1950;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1" name="Google Shape;1951;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2" name="Google Shape;1952;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10" name="TextBox 9"/>
          <p:cNvSpPr txBox="1"/>
          <p:nvPr/>
        </p:nvSpPr>
        <p:spPr>
          <a:xfrm>
            <a:off x="5054940" y="894646"/>
            <a:ext cx="3367669" cy="1169551"/>
          </a:xfrm>
          <a:prstGeom prst="rect">
            <a:avLst/>
          </a:prstGeom>
          <a:noFill/>
        </p:spPr>
        <p:txBody>
          <a:bodyPr wrap="square" rtlCol="0">
            <a:spAutoFit/>
          </a:bodyPr>
          <a:lstStyle/>
          <a:p>
            <a:pPr marL="342900" indent="-342900">
              <a:buClr>
                <a:schemeClr val="accent1"/>
              </a:buClr>
              <a:buFont typeface="Arial" panose="020B0604020202020204" pitchFamily="34" charset="0"/>
              <a:buChar char="●"/>
            </a:pPr>
            <a:r>
              <a:rPr lang="en-US" dirty="0" smtClean="0">
                <a:solidFill>
                  <a:schemeClr val="accent3"/>
                </a:solidFill>
              </a:rPr>
              <a:t>However, the decision tree tells us that this graph is overfitting at the depth of five. It’s score is also under .90, at .85, which means the model is potentially unreliable.</a:t>
            </a:r>
            <a:endParaRPr lang="en-US" dirty="0">
              <a:solidFill>
                <a:schemeClr val="accent3"/>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75538"/>
            <a:ext cx="5077345" cy="416796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4940" y="2528147"/>
            <a:ext cx="3725760" cy="26153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85"/>
                                        </p:tgtEl>
                                        <p:attrNameLst>
                                          <p:attrName>style.visibility</p:attrName>
                                        </p:attrNameLst>
                                      </p:cBhvr>
                                      <p:to>
                                        <p:strVal val="visible"/>
                                      </p:to>
                                    </p:set>
                                    <p:animEffect transition="in" filter="fade">
                                      <p:cBhvr>
                                        <p:cTn id="7" dur="1000"/>
                                        <p:tgtEl>
                                          <p:spTgt spid="18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81"/>
        <p:cNvGrpSpPr/>
        <p:nvPr/>
      </p:nvGrpSpPr>
      <p:grpSpPr>
        <a:xfrm>
          <a:off x="0" y="0"/>
          <a:ext cx="0" cy="0"/>
          <a:chOff x="0" y="0"/>
          <a:chExt cx="0" cy="0"/>
        </a:xfrm>
      </p:grpSpPr>
      <p:sp>
        <p:nvSpPr>
          <p:cNvPr id="1986" name="Google Shape;1986;p73"/>
          <p:cNvSpPr txBox="1">
            <a:spLocks noGrp="1"/>
          </p:cNvSpPr>
          <p:nvPr>
            <p:ph type="title" idx="6"/>
          </p:nvPr>
        </p:nvSpPr>
        <p:spPr>
          <a:xfrm>
            <a:off x="0" y="25147"/>
            <a:ext cx="493526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Constructing a Refined Model</a:t>
            </a:r>
            <a:endParaRPr dirty="0"/>
          </a:p>
        </p:txBody>
      </p:sp>
      <p:cxnSp>
        <p:nvCxnSpPr>
          <p:cNvPr id="1993" name="Google Shape;1993;p73"/>
          <p:cNvCxnSpPr/>
          <p:nvPr/>
        </p:nvCxnSpPr>
        <p:spPr>
          <a:xfrm flipV="1">
            <a:off x="-143207" y="464370"/>
            <a:ext cx="4886192" cy="28075"/>
          </a:xfrm>
          <a:prstGeom prst="straightConnector1">
            <a:avLst/>
          </a:prstGeom>
          <a:noFill/>
          <a:ln w="9525" cap="flat" cmpd="sng">
            <a:solidFill>
              <a:schemeClr val="accent1"/>
            </a:solidFill>
            <a:prstDash val="solid"/>
            <a:round/>
            <a:headEnd type="none" w="med" len="med"/>
            <a:tailEnd type="none" w="med" len="med"/>
          </a:ln>
        </p:spPr>
      </p:cxnSp>
      <p:cxnSp>
        <p:nvCxnSpPr>
          <p:cNvPr id="1994" name="Google Shape;1994;p73"/>
          <p:cNvCxnSpPr/>
          <p:nvPr/>
        </p:nvCxnSpPr>
        <p:spPr>
          <a:xfrm rot="5400000">
            <a:off x="7378426" y="1404450"/>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1995" name="Google Shape;1995;p73"/>
          <p:cNvGrpSpPr/>
          <p:nvPr/>
        </p:nvGrpSpPr>
        <p:grpSpPr>
          <a:xfrm flipH="1">
            <a:off x="8070374" y="3656565"/>
            <a:ext cx="486100" cy="1193550"/>
            <a:chOff x="8255228" y="345697"/>
            <a:chExt cx="486100" cy="1193550"/>
          </a:xfrm>
        </p:grpSpPr>
        <p:grpSp>
          <p:nvGrpSpPr>
            <p:cNvPr id="1996" name="Google Shape;1996;p73"/>
            <p:cNvGrpSpPr/>
            <p:nvPr/>
          </p:nvGrpSpPr>
          <p:grpSpPr>
            <a:xfrm rot="-5400000">
              <a:off x="8041690" y="839610"/>
              <a:ext cx="1193550" cy="205725"/>
              <a:chOff x="250425" y="4752475"/>
              <a:chExt cx="1193550" cy="205725"/>
            </a:xfrm>
          </p:grpSpPr>
          <p:grpSp>
            <p:nvGrpSpPr>
              <p:cNvPr id="1997" name="Google Shape;1997;p73"/>
              <p:cNvGrpSpPr/>
              <p:nvPr/>
            </p:nvGrpSpPr>
            <p:grpSpPr>
              <a:xfrm>
                <a:off x="250425" y="4890100"/>
                <a:ext cx="1193550" cy="68100"/>
                <a:chOff x="557300" y="431950"/>
                <a:chExt cx="1193550" cy="68100"/>
              </a:xfrm>
            </p:grpSpPr>
            <p:sp>
              <p:nvSpPr>
                <p:cNvPr id="1998" name="Google Shape;1998;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9" name="Google Shape;1999;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0" name="Google Shape;2000;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1" name="Google Shape;2001;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2" name="Google Shape;2002;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3" name="Google Shape;2003;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4" name="Google Shape;2004;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05" name="Google Shape;2005;p73"/>
              <p:cNvGrpSpPr/>
              <p:nvPr/>
            </p:nvGrpSpPr>
            <p:grpSpPr>
              <a:xfrm>
                <a:off x="250425" y="4752475"/>
                <a:ext cx="1193550" cy="68100"/>
                <a:chOff x="557300" y="431950"/>
                <a:chExt cx="1193550" cy="68100"/>
              </a:xfrm>
            </p:grpSpPr>
            <p:sp>
              <p:nvSpPr>
                <p:cNvPr id="2006" name="Google Shape;2006;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7" name="Google Shape;2007;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8" name="Google Shape;2008;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9" name="Google Shape;2009;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0" name="Google Shape;2010;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1" name="Google Shape;2011;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2" name="Google Shape;2012;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013" name="Google Shape;2013;p73"/>
            <p:cNvGrpSpPr/>
            <p:nvPr/>
          </p:nvGrpSpPr>
          <p:grpSpPr>
            <a:xfrm rot="-5400000">
              <a:off x="7761315" y="839610"/>
              <a:ext cx="1193550" cy="205725"/>
              <a:chOff x="250425" y="4752475"/>
              <a:chExt cx="1193550" cy="205725"/>
            </a:xfrm>
          </p:grpSpPr>
          <p:grpSp>
            <p:nvGrpSpPr>
              <p:cNvPr id="2014" name="Google Shape;2014;p73"/>
              <p:cNvGrpSpPr/>
              <p:nvPr/>
            </p:nvGrpSpPr>
            <p:grpSpPr>
              <a:xfrm>
                <a:off x="250425" y="4890100"/>
                <a:ext cx="1193550" cy="68100"/>
                <a:chOff x="557300" y="431950"/>
                <a:chExt cx="1193550" cy="68100"/>
              </a:xfrm>
            </p:grpSpPr>
            <p:sp>
              <p:nvSpPr>
                <p:cNvPr id="2015" name="Google Shape;2015;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6" name="Google Shape;2016;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7" name="Google Shape;2017;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8" name="Google Shape;2018;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9" name="Google Shape;2019;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0" name="Google Shape;2020;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1" name="Google Shape;2021;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22" name="Google Shape;2022;p73"/>
              <p:cNvGrpSpPr/>
              <p:nvPr/>
            </p:nvGrpSpPr>
            <p:grpSpPr>
              <a:xfrm>
                <a:off x="250425" y="4752475"/>
                <a:ext cx="1193550" cy="68100"/>
                <a:chOff x="557300" y="431950"/>
                <a:chExt cx="1193550" cy="68100"/>
              </a:xfrm>
            </p:grpSpPr>
            <p:sp>
              <p:nvSpPr>
                <p:cNvPr id="2023" name="Google Shape;2023;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4" name="Google Shape;2024;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5" name="Google Shape;2025;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6" name="Google Shape;2026;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7" name="Google Shape;2027;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8" name="Google Shape;2028;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9" name="Google Shape;2029;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11" name="TextBox 10"/>
          <p:cNvSpPr txBox="1"/>
          <p:nvPr/>
        </p:nvSpPr>
        <p:spPr>
          <a:xfrm>
            <a:off x="0" y="492445"/>
            <a:ext cx="4118517" cy="4693593"/>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1300" dirty="0" smtClean="0">
                <a:solidFill>
                  <a:schemeClr val="accent3"/>
                </a:solidFill>
              </a:rPr>
              <a:t>In order to refine the models, we have to take what was discovered from feature importance, as well as statistical significance from the MLR model, and combine the results. This would hopefully create a smaller, more accurate model. </a:t>
            </a:r>
          </a:p>
          <a:p>
            <a:pPr marL="285750" indent="-285750">
              <a:buClr>
                <a:schemeClr val="accent1"/>
              </a:buClr>
              <a:buFont typeface="Arial" panose="020B0604020202020204" pitchFamily="34" charset="0"/>
              <a:buChar char="●"/>
            </a:pPr>
            <a:endParaRPr lang="en-US" sz="1300" dirty="0">
              <a:solidFill>
                <a:schemeClr val="accent3"/>
              </a:solidFill>
            </a:endParaRPr>
          </a:p>
          <a:p>
            <a:pPr marL="285750" indent="-285750">
              <a:buClr>
                <a:schemeClr val="accent1"/>
              </a:buClr>
              <a:buFont typeface="Arial" panose="020B0604020202020204" pitchFamily="34" charset="0"/>
              <a:buChar char="●"/>
            </a:pPr>
            <a:r>
              <a:rPr lang="en-US" sz="1300" dirty="0" smtClean="0">
                <a:solidFill>
                  <a:schemeClr val="accent3"/>
                </a:solidFill>
              </a:rPr>
              <a:t>For example, from both models we know </a:t>
            </a:r>
            <a:r>
              <a:rPr lang="en-US" sz="1300" dirty="0" err="1">
                <a:solidFill>
                  <a:schemeClr val="accent3"/>
                </a:solidFill>
              </a:rPr>
              <a:t>GrLivArea</a:t>
            </a:r>
            <a:r>
              <a:rPr lang="en-US" sz="1300" dirty="0">
                <a:solidFill>
                  <a:schemeClr val="accent3"/>
                </a:solidFill>
              </a:rPr>
              <a:t> </a:t>
            </a:r>
            <a:r>
              <a:rPr lang="en-US" sz="1300" dirty="0" smtClean="0">
                <a:solidFill>
                  <a:schemeClr val="accent3"/>
                </a:solidFill>
              </a:rPr>
              <a:t>is probably important, as are variables like </a:t>
            </a:r>
            <a:r>
              <a:rPr lang="en-US" sz="1300" dirty="0" err="1" smtClean="0">
                <a:solidFill>
                  <a:schemeClr val="accent3"/>
                </a:solidFill>
              </a:rPr>
              <a:t>OverallQual</a:t>
            </a:r>
            <a:r>
              <a:rPr lang="en-US" sz="1300" dirty="0" smtClean="0">
                <a:solidFill>
                  <a:schemeClr val="accent3"/>
                </a:solidFill>
              </a:rPr>
              <a:t>, </a:t>
            </a:r>
            <a:r>
              <a:rPr lang="en-US" sz="1300" dirty="0" err="1" smtClean="0">
                <a:solidFill>
                  <a:schemeClr val="accent3"/>
                </a:solidFill>
              </a:rPr>
              <a:t>YearBuilt</a:t>
            </a:r>
            <a:r>
              <a:rPr lang="en-US" sz="1300" dirty="0" smtClean="0">
                <a:solidFill>
                  <a:schemeClr val="accent3"/>
                </a:solidFill>
              </a:rPr>
              <a:t>, </a:t>
            </a:r>
            <a:r>
              <a:rPr lang="en-US" sz="1300" dirty="0" err="1" smtClean="0">
                <a:solidFill>
                  <a:schemeClr val="accent3"/>
                </a:solidFill>
              </a:rPr>
              <a:t>FirePlaces</a:t>
            </a:r>
            <a:r>
              <a:rPr lang="en-US" sz="1300" dirty="0" smtClean="0">
                <a:solidFill>
                  <a:schemeClr val="accent3"/>
                </a:solidFill>
              </a:rPr>
              <a:t>, BsmtFinSF1, etc..</a:t>
            </a:r>
          </a:p>
          <a:p>
            <a:pPr marL="285750" indent="-285750">
              <a:buClr>
                <a:schemeClr val="accent1"/>
              </a:buClr>
              <a:buFont typeface="Arial" panose="020B0604020202020204" pitchFamily="34" charset="0"/>
              <a:buChar char="●"/>
            </a:pPr>
            <a:endParaRPr lang="en-US" sz="1300" dirty="0">
              <a:solidFill>
                <a:schemeClr val="accent3"/>
              </a:solidFill>
            </a:endParaRPr>
          </a:p>
          <a:p>
            <a:pPr marL="285750" indent="-285750">
              <a:buClr>
                <a:schemeClr val="accent1"/>
              </a:buClr>
              <a:buFont typeface="Arial" panose="020B0604020202020204" pitchFamily="34" charset="0"/>
              <a:buChar char="●"/>
            </a:pPr>
            <a:r>
              <a:rPr lang="en-US" sz="1300" dirty="0" smtClean="0">
                <a:solidFill>
                  <a:schemeClr val="accent3"/>
                </a:solidFill>
              </a:rPr>
              <a:t>Some important variables, like 1stFlrSF can also be combined. We can therefore create Total Square </a:t>
            </a:r>
            <a:r>
              <a:rPr lang="en-US" sz="1300" dirty="0">
                <a:solidFill>
                  <a:schemeClr val="accent3"/>
                </a:solidFill>
              </a:rPr>
              <a:t>Footage (</a:t>
            </a:r>
            <a:r>
              <a:rPr lang="en-US" sz="1300" dirty="0" err="1">
                <a:solidFill>
                  <a:schemeClr val="accent3"/>
                </a:solidFill>
              </a:rPr>
              <a:t>TotalBsmtSF</a:t>
            </a:r>
            <a:r>
              <a:rPr lang="en-US" sz="1300" dirty="0">
                <a:solidFill>
                  <a:schemeClr val="accent3"/>
                </a:solidFill>
              </a:rPr>
              <a:t>, 1stFlrSF, </a:t>
            </a:r>
            <a:r>
              <a:rPr lang="en-US" sz="1300" dirty="0" smtClean="0">
                <a:solidFill>
                  <a:schemeClr val="accent3"/>
                </a:solidFill>
              </a:rPr>
              <a:t>and 2ndFlrSF</a:t>
            </a:r>
            <a:r>
              <a:rPr lang="en-US" sz="1300" dirty="0">
                <a:solidFill>
                  <a:schemeClr val="accent3"/>
                </a:solidFill>
              </a:rPr>
              <a:t>), </a:t>
            </a:r>
            <a:r>
              <a:rPr lang="en-US" sz="1300" dirty="0" smtClean="0">
                <a:solidFill>
                  <a:schemeClr val="accent3"/>
                </a:solidFill>
              </a:rPr>
              <a:t>Total </a:t>
            </a:r>
            <a:r>
              <a:rPr lang="en-US" sz="1300" dirty="0">
                <a:solidFill>
                  <a:schemeClr val="accent3"/>
                </a:solidFill>
              </a:rPr>
              <a:t>Bath (</a:t>
            </a:r>
            <a:r>
              <a:rPr lang="en-US" sz="1300" dirty="0" err="1">
                <a:solidFill>
                  <a:schemeClr val="accent3"/>
                </a:solidFill>
              </a:rPr>
              <a:t>BsmtFullBath</a:t>
            </a:r>
            <a:r>
              <a:rPr lang="en-US" sz="1300" dirty="0">
                <a:solidFill>
                  <a:schemeClr val="accent3"/>
                </a:solidFill>
              </a:rPr>
              <a:t>, </a:t>
            </a:r>
            <a:r>
              <a:rPr lang="en-US" sz="1300" dirty="0" err="1">
                <a:solidFill>
                  <a:schemeClr val="accent3"/>
                </a:solidFill>
              </a:rPr>
              <a:t>BsmtHalfBath</a:t>
            </a:r>
            <a:r>
              <a:rPr lang="en-US" sz="1300" dirty="0">
                <a:solidFill>
                  <a:schemeClr val="accent3"/>
                </a:solidFill>
              </a:rPr>
              <a:t>, </a:t>
            </a:r>
            <a:r>
              <a:rPr lang="en-US" sz="1300" dirty="0" err="1">
                <a:solidFill>
                  <a:schemeClr val="accent3"/>
                </a:solidFill>
              </a:rPr>
              <a:t>FullBath</a:t>
            </a:r>
            <a:r>
              <a:rPr lang="en-US" sz="1300" dirty="0">
                <a:solidFill>
                  <a:schemeClr val="accent3"/>
                </a:solidFill>
              </a:rPr>
              <a:t>, and </a:t>
            </a:r>
            <a:r>
              <a:rPr lang="en-US" sz="1300" dirty="0" err="1">
                <a:solidFill>
                  <a:schemeClr val="accent3"/>
                </a:solidFill>
              </a:rPr>
              <a:t>HalfBath</a:t>
            </a:r>
            <a:r>
              <a:rPr lang="en-US" sz="1300" dirty="0">
                <a:solidFill>
                  <a:schemeClr val="accent3"/>
                </a:solidFill>
              </a:rPr>
              <a:t>), </a:t>
            </a:r>
            <a:r>
              <a:rPr lang="en-US" sz="1300" dirty="0" smtClean="0">
                <a:solidFill>
                  <a:schemeClr val="accent3"/>
                </a:solidFill>
              </a:rPr>
              <a:t>and Mixed Exterior (</a:t>
            </a:r>
            <a:r>
              <a:rPr lang="en-US" sz="1300" dirty="0">
                <a:solidFill>
                  <a:schemeClr val="accent3"/>
                </a:solidFill>
              </a:rPr>
              <a:t>Exterior1st, Exterior2nd</a:t>
            </a:r>
            <a:r>
              <a:rPr lang="en-US" sz="1300" dirty="0" smtClean="0">
                <a:solidFill>
                  <a:schemeClr val="accent3"/>
                </a:solidFill>
              </a:rPr>
              <a:t>).  This gets rid of issues where the “parts” may not be considered insignificant, but the whole could be.</a:t>
            </a:r>
          </a:p>
          <a:p>
            <a:pPr marL="285750" indent="-285750">
              <a:buClr>
                <a:schemeClr val="accent1"/>
              </a:buClr>
              <a:buFont typeface="Arial" panose="020B0604020202020204" pitchFamily="34" charset="0"/>
              <a:buChar char="●"/>
            </a:pPr>
            <a:endParaRPr lang="en-US" sz="1300" dirty="0">
              <a:solidFill>
                <a:schemeClr val="accent3"/>
              </a:solidFill>
            </a:endParaRPr>
          </a:p>
          <a:p>
            <a:pPr marL="285750" indent="-285750">
              <a:buClr>
                <a:schemeClr val="accent1"/>
              </a:buClr>
              <a:buFont typeface="Arial" panose="020B0604020202020204" pitchFamily="34" charset="0"/>
              <a:buChar char="●"/>
            </a:pPr>
            <a:r>
              <a:rPr lang="en-US" sz="1300" dirty="0" smtClean="0">
                <a:solidFill>
                  <a:schemeClr val="accent3"/>
                </a:solidFill>
              </a:rPr>
              <a:t>Finally, we need to adjust the parameters of our model to be </a:t>
            </a:r>
            <a:r>
              <a:rPr lang="en-US" sz="1300" dirty="0">
                <a:solidFill>
                  <a:schemeClr val="accent3"/>
                </a:solidFill>
              </a:rPr>
              <a:t>more ideal </a:t>
            </a:r>
            <a:r>
              <a:rPr lang="en-US" sz="1300" dirty="0" smtClean="0">
                <a:solidFill>
                  <a:schemeClr val="accent3"/>
                </a:solidFill>
              </a:rPr>
              <a:t>in a form of </a:t>
            </a:r>
            <a:r>
              <a:rPr lang="en-US" sz="1300" dirty="0" err="1" smtClean="0">
                <a:solidFill>
                  <a:schemeClr val="accent3"/>
                </a:solidFill>
              </a:rPr>
              <a:t>hyperparameter</a:t>
            </a:r>
            <a:r>
              <a:rPr lang="en-US" sz="1300" dirty="0" smtClean="0">
                <a:solidFill>
                  <a:schemeClr val="accent3"/>
                </a:solidFill>
              </a:rPr>
              <a:t> tuning.</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2606" y="1342128"/>
            <a:ext cx="4510270" cy="3507988"/>
          </a:xfrm>
          <a:prstGeom prst="rect">
            <a:avLst/>
          </a:prstGeom>
        </p:spPr>
      </p:pic>
      <p:sp>
        <p:nvSpPr>
          <p:cNvPr id="76" name="TextBox 75"/>
          <p:cNvSpPr txBox="1"/>
          <p:nvPr/>
        </p:nvSpPr>
        <p:spPr>
          <a:xfrm>
            <a:off x="6566440" y="4846480"/>
            <a:ext cx="3283120" cy="246221"/>
          </a:xfrm>
          <a:prstGeom prst="rect">
            <a:avLst/>
          </a:prstGeom>
          <a:noFill/>
        </p:spPr>
        <p:txBody>
          <a:bodyPr wrap="square" rtlCol="0">
            <a:spAutoFit/>
          </a:bodyPr>
          <a:lstStyle/>
          <a:p>
            <a:r>
              <a:rPr lang="en-US" sz="1000" dirty="0" smtClean="0">
                <a:solidFill>
                  <a:schemeClr val="accent3"/>
                </a:solidFill>
                <a:latin typeface="Source Sans Pro"/>
              </a:rPr>
              <a:t>(Image Created Via Stable Diffusion)</a:t>
            </a:r>
            <a:endParaRPr lang="en-US" sz="1000" dirty="0">
              <a:solidFill>
                <a:schemeClr val="accent3"/>
              </a:solidFill>
              <a:latin typeface="Source Sans Pro"/>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6"/>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8928" y="3428761"/>
            <a:ext cx="2057687" cy="171473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6" y="1228431"/>
            <a:ext cx="2304585" cy="3915070"/>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96869" y="1674887"/>
            <a:ext cx="4182059" cy="3468613"/>
          </a:xfrm>
          <a:prstGeom prst="rect">
            <a:avLst/>
          </a:prstGeom>
        </p:spPr>
      </p:pic>
      <p:sp>
        <p:nvSpPr>
          <p:cNvPr id="1957" name="Google Shape;1957;p72"/>
          <p:cNvSpPr txBox="1">
            <a:spLocks noGrp="1"/>
          </p:cNvSpPr>
          <p:nvPr>
            <p:ph type="title" idx="6"/>
          </p:nvPr>
        </p:nvSpPr>
        <p:spPr>
          <a:xfrm>
            <a:off x="0" y="443851"/>
            <a:ext cx="4045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MLR: Refined</a:t>
            </a:r>
            <a:endParaRPr dirty="0"/>
          </a:p>
        </p:txBody>
      </p:sp>
      <p:cxnSp>
        <p:nvCxnSpPr>
          <p:cNvPr id="1968" name="Google Shape;1968;p72"/>
          <p:cNvCxnSpPr/>
          <p:nvPr/>
        </p:nvCxnSpPr>
        <p:spPr>
          <a:xfrm>
            <a:off x="-1377276" y="853265"/>
            <a:ext cx="3907800" cy="0"/>
          </a:xfrm>
          <a:prstGeom prst="straightConnector1">
            <a:avLst/>
          </a:prstGeom>
          <a:noFill/>
          <a:ln w="9525" cap="flat" cmpd="sng">
            <a:solidFill>
              <a:schemeClr val="accent1"/>
            </a:solidFill>
            <a:prstDash val="solid"/>
            <a:round/>
            <a:headEnd type="none" w="med" len="med"/>
            <a:tailEnd type="none" w="med" len="med"/>
          </a:ln>
        </p:spPr>
      </p:cxnSp>
      <p:sp>
        <p:nvSpPr>
          <p:cNvPr id="32" name="Rectangle 31"/>
          <p:cNvSpPr/>
          <p:nvPr/>
        </p:nvSpPr>
        <p:spPr>
          <a:xfrm>
            <a:off x="5166732" y="2002179"/>
            <a:ext cx="1312196" cy="19065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7717" y="1531435"/>
            <a:ext cx="2304585" cy="91217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478928" y="3663653"/>
            <a:ext cx="1739591" cy="78196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530524" y="443851"/>
            <a:ext cx="6219466" cy="954107"/>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After refining the data, the MLR resulted in a slightly lower score, but a much higher F-statistic. This means it has a stronger correlation, but it is less predictable. We can also see that the results much more align with the importance scale, just based on eyeing it. </a:t>
            </a:r>
            <a:endParaRPr lang="en-US" dirty="0">
              <a:solidFill>
                <a:schemeClr val="accent3"/>
              </a:solidFill>
            </a:endParaRPr>
          </a:p>
        </p:txBody>
      </p:sp>
      <p:sp>
        <p:nvSpPr>
          <p:cNvPr id="36" name="TextBox 35"/>
          <p:cNvSpPr txBox="1"/>
          <p:nvPr/>
        </p:nvSpPr>
        <p:spPr>
          <a:xfrm>
            <a:off x="6478928" y="1397958"/>
            <a:ext cx="2665073" cy="1600438"/>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Some of the results are also identical to the unrefined MLR model, while our new variable, </a:t>
            </a:r>
            <a:r>
              <a:rPr lang="en-US" dirty="0" err="1" smtClean="0">
                <a:solidFill>
                  <a:schemeClr val="accent3"/>
                </a:solidFill>
              </a:rPr>
              <a:t>TotalSF</a:t>
            </a:r>
            <a:r>
              <a:rPr lang="en-US" dirty="0" smtClean="0">
                <a:solidFill>
                  <a:schemeClr val="accent3"/>
                </a:solidFill>
              </a:rPr>
              <a:t>, has now become the most significant numeric variable.</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60"/>
        <p:cNvGrpSpPr/>
        <p:nvPr/>
      </p:nvGrpSpPr>
      <p:grpSpPr>
        <a:xfrm>
          <a:off x="0" y="0"/>
          <a:ext cx="0" cy="0"/>
          <a:chOff x="0" y="0"/>
          <a:chExt cx="0" cy="0"/>
        </a:xfrm>
      </p:grpSpPr>
      <p:sp>
        <p:nvSpPr>
          <p:cNvPr id="2064" name="Google Shape;2064;p75"/>
          <p:cNvSpPr txBox="1">
            <a:spLocks noGrp="1"/>
          </p:cNvSpPr>
          <p:nvPr>
            <p:ph type="title" idx="2"/>
          </p:nvPr>
        </p:nvSpPr>
        <p:spPr>
          <a:xfrm>
            <a:off x="0" y="451887"/>
            <a:ext cx="532927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MLR Refined Correlation Summary</a:t>
            </a:r>
            <a:endParaRPr dirty="0"/>
          </a:p>
        </p:txBody>
      </p:sp>
      <p:cxnSp>
        <p:nvCxnSpPr>
          <p:cNvPr id="2065" name="Google Shape;2065;p75"/>
          <p:cNvCxnSpPr/>
          <p:nvPr/>
        </p:nvCxnSpPr>
        <p:spPr>
          <a:xfrm flipV="1">
            <a:off x="-150641" y="941487"/>
            <a:ext cx="5124085" cy="988"/>
          </a:xfrm>
          <a:prstGeom prst="straightConnector1">
            <a:avLst/>
          </a:prstGeom>
          <a:noFill/>
          <a:ln w="9525" cap="flat" cmpd="sng">
            <a:solidFill>
              <a:schemeClr val="accent1"/>
            </a:solidFill>
            <a:prstDash val="solid"/>
            <a:round/>
            <a:headEnd type="none" w="med" len="med"/>
            <a:tailEnd type="none" w="med" len="med"/>
          </a:ln>
        </p:spPr>
      </p:cxnSp>
      <p:sp>
        <p:nvSpPr>
          <p:cNvPr id="12" name="TextBox 11"/>
          <p:cNvSpPr txBox="1"/>
          <p:nvPr/>
        </p:nvSpPr>
        <p:spPr>
          <a:xfrm>
            <a:off x="0" y="941485"/>
            <a:ext cx="3940099" cy="3754874"/>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Here, we can see our results compared to the unrefined findings. The improved F-statistic told us there was a stronger correlation, and here we can see nearly every variable is “strong”, even against each other.</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Total SF seems to not only have the highest significance, but also the highest inter-correlation across the board, followed by </a:t>
            </a:r>
            <a:r>
              <a:rPr lang="en-US" dirty="0" err="1" smtClean="0">
                <a:solidFill>
                  <a:schemeClr val="accent3"/>
                </a:solidFill>
              </a:rPr>
              <a:t>GrLivArea</a:t>
            </a:r>
            <a:r>
              <a:rPr lang="en-US" dirty="0" smtClean="0">
                <a:solidFill>
                  <a:schemeClr val="accent3"/>
                </a:solidFill>
              </a:rPr>
              <a:t>.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Our weakest correlation seems to be </a:t>
            </a:r>
            <a:r>
              <a:rPr lang="en-US" dirty="0" err="1" smtClean="0">
                <a:solidFill>
                  <a:schemeClr val="accent3"/>
                </a:solidFill>
              </a:rPr>
              <a:t>LotArea</a:t>
            </a:r>
            <a:r>
              <a:rPr lang="en-US" dirty="0" smtClean="0">
                <a:solidFill>
                  <a:schemeClr val="accent3"/>
                </a:solidFill>
              </a:rPr>
              <a:t>, which was considered statistically significant. This is of note because, </a:t>
            </a:r>
            <a:r>
              <a:rPr lang="en-US" dirty="0" err="1" smtClean="0">
                <a:solidFill>
                  <a:schemeClr val="accent3"/>
                </a:solidFill>
              </a:rPr>
              <a:t>GarageYrBlt</a:t>
            </a:r>
            <a:r>
              <a:rPr lang="en-US" dirty="0" smtClean="0">
                <a:solidFill>
                  <a:schemeClr val="accent3"/>
                </a:solidFill>
              </a:rPr>
              <a:t> has an, overall, higher correlation yet was insignificant. </a:t>
            </a:r>
            <a:endParaRPr lang="en-US" dirty="0">
              <a:solidFill>
                <a:schemeClr val="accent3"/>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0099" y="941486"/>
            <a:ext cx="5203901" cy="4202013"/>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78"/>
        <p:cNvGrpSpPr/>
        <p:nvPr/>
      </p:nvGrpSpPr>
      <p:grpSpPr>
        <a:xfrm>
          <a:off x="0" y="0"/>
          <a:ext cx="0" cy="0"/>
          <a:chOff x="0" y="0"/>
          <a:chExt cx="0" cy="0"/>
        </a:xfrm>
      </p:grpSpPr>
      <p:sp>
        <p:nvSpPr>
          <p:cNvPr id="2079" name="Google Shape;2079;p76"/>
          <p:cNvSpPr txBox="1">
            <a:spLocks noGrp="1"/>
          </p:cNvSpPr>
          <p:nvPr>
            <p:ph type="title"/>
          </p:nvPr>
        </p:nvSpPr>
        <p:spPr>
          <a:xfrm>
            <a:off x="0" y="0"/>
            <a:ext cx="45084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RF: Refined</a:t>
            </a:r>
            <a:endParaRPr dirty="0"/>
          </a:p>
        </p:txBody>
      </p:sp>
      <p:cxnSp>
        <p:nvCxnSpPr>
          <p:cNvPr id="2080" name="Google Shape;2080;p76"/>
          <p:cNvCxnSpPr/>
          <p:nvPr/>
        </p:nvCxnSpPr>
        <p:spPr>
          <a:xfrm>
            <a:off x="-106036" y="422085"/>
            <a:ext cx="2689200" cy="0"/>
          </a:xfrm>
          <a:prstGeom prst="straightConnector1">
            <a:avLst/>
          </a:prstGeom>
          <a:noFill/>
          <a:ln w="9525" cap="flat" cmpd="sng">
            <a:solidFill>
              <a:schemeClr val="accent1"/>
            </a:solidFill>
            <a:prstDash val="solid"/>
            <a:round/>
            <a:headEnd type="none" w="med" len="med"/>
            <a:tailEnd type="none" w="med" len="med"/>
          </a:ln>
        </p:spPr>
      </p:cxnSp>
      <p:sp>
        <p:nvSpPr>
          <p:cNvPr id="4" name="TextBox 3"/>
          <p:cNvSpPr txBox="1"/>
          <p:nvPr/>
        </p:nvSpPr>
        <p:spPr>
          <a:xfrm>
            <a:off x="5605345" y="557561"/>
            <a:ext cx="3538655" cy="1600438"/>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results here are more in-line with the correlations, with </a:t>
            </a:r>
            <a:r>
              <a:rPr lang="en-US" dirty="0" err="1" smtClean="0">
                <a:solidFill>
                  <a:schemeClr val="accent3"/>
                </a:solidFill>
              </a:rPr>
              <a:t>TotalSF</a:t>
            </a:r>
            <a:r>
              <a:rPr lang="en-US" dirty="0" smtClean="0">
                <a:solidFill>
                  <a:schemeClr val="accent3"/>
                </a:solidFill>
              </a:rPr>
              <a:t> still being the most important variable. One of the new variables, </a:t>
            </a:r>
            <a:r>
              <a:rPr lang="en-US" dirty="0" err="1" smtClean="0">
                <a:solidFill>
                  <a:schemeClr val="accent3"/>
                </a:solidFill>
              </a:rPr>
              <a:t>MixedExterior</a:t>
            </a:r>
            <a:r>
              <a:rPr lang="en-US" dirty="0" smtClean="0">
                <a:solidFill>
                  <a:schemeClr val="accent3"/>
                </a:solidFill>
              </a:rPr>
              <a:t>, is also now the least important variable, yet it was considered more significant than </a:t>
            </a:r>
            <a:r>
              <a:rPr lang="en-US" dirty="0" err="1" smtClean="0">
                <a:solidFill>
                  <a:schemeClr val="accent3"/>
                </a:solidFill>
              </a:rPr>
              <a:t>BsmtQual</a:t>
            </a:r>
            <a:r>
              <a:rPr lang="en-US" dirty="0" smtClean="0">
                <a:solidFill>
                  <a:schemeClr val="accent3"/>
                </a:solidFill>
              </a:rPr>
              <a:t>, which is in the top five.</a:t>
            </a:r>
            <a:endParaRPr lang="en-US" dirty="0">
              <a:solidFill>
                <a:schemeClr val="accent3"/>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7561"/>
            <a:ext cx="5605345" cy="458593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5345" y="2373442"/>
            <a:ext cx="3538655" cy="2770057"/>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218556" cy="489600"/>
          </a:xfrm>
        </p:spPr>
        <p:txBody>
          <a:bodyPr/>
          <a:lstStyle/>
          <a:p>
            <a:r>
              <a:rPr lang="en-US" dirty="0" smtClean="0"/>
              <a:t>Gradient Boosting: Improving Accuracy</a:t>
            </a:r>
            <a:endParaRPr lang="en-US" dirty="0"/>
          </a:p>
        </p:txBody>
      </p:sp>
      <p:sp>
        <p:nvSpPr>
          <p:cNvPr id="4" name="Subtitle 3"/>
          <p:cNvSpPr>
            <a:spLocks noGrp="1"/>
          </p:cNvSpPr>
          <p:nvPr>
            <p:ph type="subTitle" idx="2"/>
          </p:nvPr>
        </p:nvSpPr>
        <p:spPr>
          <a:xfrm>
            <a:off x="0" y="549310"/>
            <a:ext cx="3751200" cy="1923000"/>
          </a:xfrm>
        </p:spPr>
        <p:txBody>
          <a:bodyPr/>
          <a:lstStyle/>
          <a:p>
            <a:r>
              <a:rPr lang="en-US" sz="1300" dirty="0">
                <a:latin typeface="+mn-lt"/>
              </a:rPr>
              <a:t>Gradient boosting, like random forests, combines multiple decision trees to create a model. However, the main difference is that, while random forests are constructed independently, gradient boosting is linear and constructed sequentially, so that it corrects itself. </a:t>
            </a:r>
            <a:endParaRPr lang="en-US" sz="1300" dirty="0" smtClean="0">
              <a:latin typeface="+mn-lt"/>
            </a:endParaRPr>
          </a:p>
          <a:p>
            <a:endParaRPr lang="en-US" sz="1300" dirty="0">
              <a:latin typeface="+mn-lt"/>
            </a:endParaRPr>
          </a:p>
          <a:p>
            <a:r>
              <a:rPr lang="en-US" sz="1300" dirty="0">
                <a:latin typeface="+mn-lt"/>
              </a:rPr>
              <a:t>Because of this self-correction, the expectation, at least, is a collective increase in the score at the risk of increased overfitting</a:t>
            </a:r>
            <a:r>
              <a:rPr lang="en-US" sz="1300" dirty="0" smtClean="0">
                <a:latin typeface="+mn-lt"/>
              </a:rPr>
              <a:t>.</a:t>
            </a:r>
          </a:p>
        </p:txBody>
      </p:sp>
      <p:cxnSp>
        <p:nvCxnSpPr>
          <p:cNvPr id="5" name="Google Shape;2080;p76"/>
          <p:cNvCxnSpPr/>
          <p:nvPr/>
        </p:nvCxnSpPr>
        <p:spPr>
          <a:xfrm>
            <a:off x="-91168" y="487939"/>
            <a:ext cx="5979012" cy="0"/>
          </a:xfrm>
          <a:prstGeom prst="straightConnector1">
            <a:avLst/>
          </a:prstGeom>
          <a:noFill/>
          <a:ln w="9525" cap="flat" cmpd="sng">
            <a:solidFill>
              <a:schemeClr val="accent1"/>
            </a:solidFill>
            <a:prstDash val="solid"/>
            <a:round/>
            <a:headEnd type="none" w="med" len="med"/>
            <a:tailEnd type="none" w="med" len="med"/>
          </a:ln>
        </p:spPr>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1200" y="1880839"/>
            <a:ext cx="5392800" cy="3262661"/>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31586"/>
            <a:ext cx="3751200" cy="2111914"/>
          </a:xfrm>
          <a:prstGeom prst="rect">
            <a:avLst/>
          </a:prstGeom>
        </p:spPr>
      </p:pic>
      <p:sp>
        <p:nvSpPr>
          <p:cNvPr id="10" name="TextBox 9"/>
          <p:cNvSpPr txBox="1"/>
          <p:nvPr/>
        </p:nvSpPr>
        <p:spPr>
          <a:xfrm>
            <a:off x="3981658" y="364273"/>
            <a:ext cx="4366888" cy="169277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endParaRPr lang="en-US" sz="1300" dirty="0">
              <a:solidFill>
                <a:schemeClr val="bg2"/>
              </a:solidFill>
            </a:endParaRPr>
          </a:p>
          <a:p>
            <a:pPr marL="285750" indent="-285750">
              <a:buClr>
                <a:schemeClr val="accent1"/>
              </a:buClr>
              <a:buFont typeface="Arial" panose="020B0604020202020204" pitchFamily="34" charset="0"/>
              <a:buChar char="●"/>
            </a:pPr>
            <a:r>
              <a:rPr lang="en-US" sz="1300" dirty="0">
                <a:solidFill>
                  <a:schemeClr val="bg2"/>
                </a:solidFill>
              </a:rPr>
              <a:t>This time overall importance was reduced significantly, although </a:t>
            </a:r>
            <a:r>
              <a:rPr lang="en-US" sz="1300" dirty="0" err="1">
                <a:solidFill>
                  <a:schemeClr val="bg2"/>
                </a:solidFill>
              </a:rPr>
              <a:t>TotalSF</a:t>
            </a:r>
            <a:r>
              <a:rPr lang="en-US" sz="1300" dirty="0">
                <a:solidFill>
                  <a:schemeClr val="bg2"/>
                </a:solidFill>
              </a:rPr>
              <a:t> is still considered to be the most important factor. Most of the other factors are off by one or two places compared to the RF. This could be explained by the different decision tree, which is now </a:t>
            </a:r>
            <a:r>
              <a:rPr lang="en-US" sz="1300" dirty="0" err="1">
                <a:solidFill>
                  <a:schemeClr val="bg2"/>
                </a:solidFill>
              </a:rPr>
              <a:t>underfitting</a:t>
            </a:r>
            <a:r>
              <a:rPr lang="en-US" sz="1300" dirty="0">
                <a:solidFill>
                  <a:schemeClr val="bg2"/>
                </a:solidFill>
              </a:rPr>
              <a:t> instead of overfitting. </a:t>
            </a:r>
          </a:p>
          <a:p>
            <a:pPr marL="285750" indent="-285750">
              <a:buClr>
                <a:schemeClr val="accent1"/>
              </a:buClr>
              <a:buFont typeface="Arial" panose="020B0604020202020204" pitchFamily="34" charset="0"/>
              <a:buChar char="●"/>
            </a:pPr>
            <a:endParaRPr lang="en-US" sz="1300" dirty="0">
              <a:solidFill>
                <a:schemeClr val="bg2"/>
              </a:solidFill>
            </a:endParaRPr>
          </a:p>
        </p:txBody>
      </p:sp>
    </p:spTree>
    <p:extLst>
      <p:ext uri="{BB962C8B-B14F-4D97-AF65-F5344CB8AC3E}">
        <p14:creationId xmlns:p14="http://schemas.microsoft.com/office/powerpoint/2010/main" val="38947358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8"/>
        <p:cNvGrpSpPr/>
        <p:nvPr/>
      </p:nvGrpSpPr>
      <p:grpSpPr>
        <a:xfrm>
          <a:off x="0" y="0"/>
          <a:ext cx="0" cy="0"/>
          <a:chOff x="0" y="0"/>
          <a:chExt cx="0" cy="0"/>
        </a:xfrm>
      </p:grpSpPr>
      <p:sp>
        <p:nvSpPr>
          <p:cNvPr id="2050" name="Google Shape;2050;p74"/>
          <p:cNvSpPr txBox="1">
            <a:spLocks noGrp="1"/>
          </p:cNvSpPr>
          <p:nvPr>
            <p:ph type="title" idx="2"/>
          </p:nvPr>
        </p:nvSpPr>
        <p:spPr>
          <a:xfrm>
            <a:off x="-1" y="452875"/>
            <a:ext cx="5865541"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Breaking Down the Results: The Target</a:t>
            </a:r>
            <a:endParaRPr dirty="0"/>
          </a:p>
        </p:txBody>
      </p:sp>
      <p:cxnSp>
        <p:nvCxnSpPr>
          <p:cNvPr id="2051" name="Google Shape;2051;p74"/>
          <p:cNvCxnSpPr/>
          <p:nvPr/>
        </p:nvCxnSpPr>
        <p:spPr>
          <a:xfrm flipV="1">
            <a:off x="-150641" y="877229"/>
            <a:ext cx="6016181" cy="65246"/>
          </a:xfrm>
          <a:prstGeom prst="straightConnector1">
            <a:avLst/>
          </a:prstGeom>
          <a:noFill/>
          <a:ln w="9525" cap="flat" cmpd="sng">
            <a:solidFill>
              <a:schemeClr val="accent1"/>
            </a:solidFill>
            <a:prstDash val="solid"/>
            <a:round/>
            <a:headEnd type="none" w="med" len="med"/>
            <a:tailEnd type="none" w="med" len="med"/>
          </a:ln>
        </p:spPr>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980" y="1494263"/>
            <a:ext cx="5360020" cy="3649237"/>
          </a:xfrm>
          <a:prstGeom prst="rect">
            <a:avLst/>
          </a:prstGeom>
        </p:spPr>
      </p:pic>
      <p:sp>
        <p:nvSpPr>
          <p:cNvPr id="8" name="TextBox 7"/>
          <p:cNvSpPr txBox="1"/>
          <p:nvPr/>
        </p:nvSpPr>
        <p:spPr>
          <a:xfrm>
            <a:off x="0" y="1033346"/>
            <a:ext cx="3783980" cy="3539430"/>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To start an analysis, we can look at the target of the models: the Sale Price. Using a standard distribution histogram, we can see that most houses have been sold at around $180,000. This is fairly typical, as most people cannot afford more expensive houses.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However, it should also be kept in mind that there are numerous outliers in the data because of this. In fact, one can even be seen here, with a house being sold at over $700,000. This means every variable, such as </a:t>
            </a:r>
            <a:r>
              <a:rPr lang="en-US" dirty="0" err="1" smtClean="0">
                <a:solidFill>
                  <a:schemeClr val="accent3"/>
                </a:solidFill>
              </a:rPr>
              <a:t>TotalSF</a:t>
            </a:r>
            <a:r>
              <a:rPr lang="en-US" dirty="0" smtClean="0">
                <a:solidFill>
                  <a:schemeClr val="accent3"/>
                </a:solidFill>
              </a:rPr>
              <a:t>, </a:t>
            </a:r>
            <a:r>
              <a:rPr lang="en-US" dirty="0" err="1" smtClean="0">
                <a:solidFill>
                  <a:schemeClr val="accent3"/>
                </a:solidFill>
              </a:rPr>
              <a:t>TotalBath</a:t>
            </a:r>
            <a:r>
              <a:rPr lang="en-US" dirty="0" smtClean="0">
                <a:solidFill>
                  <a:schemeClr val="accent3"/>
                </a:solidFill>
              </a:rPr>
              <a:t>, etc. would likely distort the data compared to what should be the average. </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15"/>
        <p:cNvGrpSpPr/>
        <p:nvPr/>
      </p:nvGrpSpPr>
      <p:grpSpPr>
        <a:xfrm>
          <a:off x="0" y="0"/>
          <a:ext cx="0" cy="0"/>
          <a:chOff x="0" y="0"/>
          <a:chExt cx="0" cy="0"/>
        </a:xfrm>
      </p:grpSpPr>
      <p:sp>
        <p:nvSpPr>
          <p:cNvPr id="2318" name="Google Shape;2318;p84"/>
          <p:cNvSpPr txBox="1">
            <a:spLocks noGrp="1"/>
          </p:cNvSpPr>
          <p:nvPr>
            <p:ph type="title" idx="2"/>
          </p:nvPr>
        </p:nvSpPr>
        <p:spPr>
          <a:xfrm>
            <a:off x="0" y="8401"/>
            <a:ext cx="4526382"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Binning the Neighborhoods</a:t>
            </a:r>
            <a:endParaRPr dirty="0"/>
          </a:p>
        </p:txBody>
      </p:sp>
      <p:cxnSp>
        <p:nvCxnSpPr>
          <p:cNvPr id="2319" name="Google Shape;2319;p84"/>
          <p:cNvCxnSpPr/>
          <p:nvPr/>
        </p:nvCxnSpPr>
        <p:spPr>
          <a:xfrm>
            <a:off x="-134626" y="498001"/>
            <a:ext cx="4290314" cy="0"/>
          </a:xfrm>
          <a:prstGeom prst="straightConnector1">
            <a:avLst/>
          </a:prstGeom>
          <a:noFill/>
          <a:ln w="9525" cap="flat" cmpd="sng">
            <a:solidFill>
              <a:schemeClr val="accent1"/>
            </a:solidFill>
            <a:prstDash val="solid"/>
            <a:round/>
            <a:headEnd type="none" w="med" len="med"/>
            <a:tailEnd type="none" w="med" len="med"/>
          </a:ln>
        </p:spPr>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5747" y="1667552"/>
            <a:ext cx="4148253" cy="3475948"/>
          </a:xfrm>
          <a:prstGeom prst="rect">
            <a:avLst/>
          </a:prstGeom>
        </p:spPr>
      </p:pic>
      <p:sp>
        <p:nvSpPr>
          <p:cNvPr id="10" name="TextBox 9"/>
          <p:cNvSpPr txBox="1"/>
          <p:nvPr/>
        </p:nvSpPr>
        <p:spPr>
          <a:xfrm>
            <a:off x="1" y="498001"/>
            <a:ext cx="9144000" cy="116955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To get a better understanding of which neighborhoods produced the most significant sales, we decided to “bin” them using k-mean clustering. This is a grouping method where each value is grouped together based on similarities according to the nearest mean. To find said mean, one would use the “elbow method”, where the “elbow” is how many groups there are. So, here we can see there are three clusters of neighborhoods based on sale price, with the green cluster possibly being the most valuable. </a:t>
            </a:r>
            <a:endParaRPr lang="en-US" dirty="0">
              <a:solidFill>
                <a:schemeClr val="accent3"/>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667552"/>
            <a:ext cx="4995746" cy="34759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319"/>
                                        </p:tgtEl>
                                        <p:attrNameLst>
                                          <p:attrName>style.visibility</p:attrName>
                                        </p:attrNameLst>
                                      </p:cBhvr>
                                      <p:to>
                                        <p:strVal val="visible"/>
                                      </p:to>
                                    </p:set>
                                    <p:anim calcmode="lin" valueType="num">
                                      <p:cBhvr additive="base">
                                        <p:cTn id="7" dur="1000"/>
                                        <p:tgtEl>
                                          <p:spTgt spid="231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55"/>
        <p:cNvGrpSpPr/>
        <p:nvPr/>
      </p:nvGrpSpPr>
      <p:grpSpPr>
        <a:xfrm>
          <a:off x="0" y="0"/>
          <a:ext cx="0" cy="0"/>
          <a:chOff x="0" y="0"/>
          <a:chExt cx="0" cy="0"/>
        </a:xfrm>
      </p:grpSpPr>
      <p:sp>
        <p:nvSpPr>
          <p:cNvPr id="2259" name="Google Shape;2259;p82"/>
          <p:cNvSpPr txBox="1">
            <a:spLocks noGrp="1"/>
          </p:cNvSpPr>
          <p:nvPr>
            <p:ph type="title" idx="2"/>
          </p:nvPr>
        </p:nvSpPr>
        <p:spPr>
          <a:xfrm>
            <a:off x="0" y="452875"/>
            <a:ext cx="5159298"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Most Important Feature: Numeric</a:t>
            </a:r>
            <a:endParaRPr dirty="0"/>
          </a:p>
        </p:txBody>
      </p:sp>
      <p:cxnSp>
        <p:nvCxnSpPr>
          <p:cNvPr id="2260" name="Google Shape;2260;p82"/>
          <p:cNvCxnSpPr/>
          <p:nvPr/>
        </p:nvCxnSpPr>
        <p:spPr>
          <a:xfrm>
            <a:off x="-150641" y="942475"/>
            <a:ext cx="5086914" cy="0"/>
          </a:xfrm>
          <a:prstGeom prst="straightConnector1">
            <a:avLst/>
          </a:prstGeom>
          <a:noFill/>
          <a:ln w="9525" cap="flat" cmpd="sng">
            <a:solidFill>
              <a:schemeClr val="accent1"/>
            </a:solidFill>
            <a:prstDash val="solid"/>
            <a:round/>
            <a:headEnd type="none" w="med" len="med"/>
            <a:tailEnd type="none" w="med" len="med"/>
          </a:ln>
        </p:spPr>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5597" y="1427356"/>
            <a:ext cx="5388403" cy="3716144"/>
          </a:xfrm>
          <a:prstGeom prst="rect">
            <a:avLst/>
          </a:prstGeom>
        </p:spPr>
      </p:pic>
      <p:sp>
        <p:nvSpPr>
          <p:cNvPr id="10" name="TextBox 9"/>
          <p:cNvSpPr txBox="1"/>
          <p:nvPr/>
        </p:nvSpPr>
        <p:spPr>
          <a:xfrm>
            <a:off x="74341" y="1003610"/>
            <a:ext cx="3627864" cy="2677656"/>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According to our models, the most important numeric feature is </a:t>
            </a:r>
            <a:r>
              <a:rPr lang="en-US" dirty="0" err="1" smtClean="0">
                <a:solidFill>
                  <a:schemeClr val="accent3"/>
                </a:solidFill>
              </a:rPr>
              <a:t>TotalSF</a:t>
            </a:r>
            <a:r>
              <a:rPr lang="en-US" dirty="0" smtClean="0">
                <a:solidFill>
                  <a:schemeClr val="accent3"/>
                </a:solidFill>
              </a:rPr>
              <a:t>, which is the combination of the SF variables. From a weighted regression model (loess), we can see it has a nearing-perfect positive correlation with Sale Price. This aligns with what both models said.</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This has only two visible outliers, but they don’t distort the regression line enough to shift it in a meaningful way.</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85"/>
        <p:cNvGrpSpPr/>
        <p:nvPr/>
      </p:nvGrpSpPr>
      <p:grpSpPr>
        <a:xfrm>
          <a:off x="0" y="0"/>
          <a:ext cx="0" cy="0"/>
          <a:chOff x="0" y="0"/>
          <a:chExt cx="0" cy="0"/>
        </a:xfrm>
      </p:grpSpPr>
      <p:sp>
        <p:nvSpPr>
          <p:cNvPr id="2289" name="Google Shape;2289;p83"/>
          <p:cNvSpPr txBox="1">
            <a:spLocks noGrp="1"/>
          </p:cNvSpPr>
          <p:nvPr>
            <p:ph type="title" idx="2"/>
          </p:nvPr>
        </p:nvSpPr>
        <p:spPr>
          <a:xfrm>
            <a:off x="0" y="0"/>
            <a:ext cx="5782752"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Most Important Feature: Categorical</a:t>
            </a:r>
            <a:endParaRPr dirty="0"/>
          </a:p>
        </p:txBody>
      </p:sp>
      <p:cxnSp>
        <p:nvCxnSpPr>
          <p:cNvPr id="2290" name="Google Shape;2290;p83"/>
          <p:cNvCxnSpPr/>
          <p:nvPr/>
        </p:nvCxnSpPr>
        <p:spPr>
          <a:xfrm flipV="1">
            <a:off x="-83734" y="463295"/>
            <a:ext cx="5457791" cy="21385"/>
          </a:xfrm>
          <a:prstGeom prst="straightConnector1">
            <a:avLst/>
          </a:prstGeom>
          <a:noFill/>
          <a:ln w="9525" cap="flat" cmpd="sng">
            <a:solidFill>
              <a:schemeClr val="accent1"/>
            </a:solidFill>
            <a:prstDash val="solid"/>
            <a:round/>
            <a:headEnd type="none" w="med" len="med"/>
            <a:tailEnd type="none" w="med" len="med"/>
          </a:ln>
        </p:spPr>
      </p:cxnSp>
      <p:cxnSp>
        <p:nvCxnSpPr>
          <p:cNvPr id="2311" name="Google Shape;2311;p83"/>
          <p:cNvCxnSpPr/>
          <p:nvPr/>
        </p:nvCxnSpPr>
        <p:spPr>
          <a:xfrm>
            <a:off x="-560741" y="4795950"/>
            <a:ext cx="5107800" cy="0"/>
          </a:xfrm>
          <a:prstGeom prst="straightConnector1">
            <a:avLst/>
          </a:prstGeom>
          <a:noFill/>
          <a:ln w="9525" cap="flat" cmpd="sng">
            <a:solidFill>
              <a:srgbClr val="0C343D"/>
            </a:solidFill>
            <a:prstDash val="solid"/>
            <a:round/>
            <a:headEnd type="none" w="med" len="med"/>
            <a:tailEnd type="none" w="med" len="med"/>
          </a:ln>
        </p:spPr>
      </p:cxnSp>
      <p:sp>
        <p:nvSpPr>
          <p:cNvPr id="9" name="TextBox 8"/>
          <p:cNvSpPr txBox="1"/>
          <p:nvPr/>
        </p:nvSpPr>
        <p:spPr>
          <a:xfrm>
            <a:off x="-1" y="495372"/>
            <a:ext cx="4745485" cy="116955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Our models seem to at least agree that </a:t>
            </a:r>
            <a:r>
              <a:rPr lang="en-US" dirty="0" err="1" smtClean="0">
                <a:solidFill>
                  <a:schemeClr val="accent3"/>
                </a:solidFill>
              </a:rPr>
              <a:t>OverallQual</a:t>
            </a:r>
            <a:r>
              <a:rPr lang="en-US" dirty="0" smtClean="0">
                <a:solidFill>
                  <a:schemeClr val="accent3"/>
                </a:solidFill>
              </a:rPr>
              <a:t> is both important and significant, but the random forest model rates </a:t>
            </a:r>
            <a:r>
              <a:rPr lang="en-US" dirty="0" err="1" smtClean="0">
                <a:solidFill>
                  <a:schemeClr val="accent3"/>
                </a:solidFill>
              </a:rPr>
              <a:t>OverallCond</a:t>
            </a:r>
            <a:r>
              <a:rPr lang="en-US" dirty="0" smtClean="0">
                <a:solidFill>
                  <a:schemeClr val="accent3"/>
                </a:solidFill>
              </a:rPr>
              <a:t> lower in importance, while the MLR model rates it the highest in significance. The meaning of this will be examined. </a:t>
            </a:r>
            <a:endParaRPr lang="en-US" dirty="0">
              <a:solidFill>
                <a:schemeClr val="accent3"/>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4923"/>
            <a:ext cx="4646272" cy="347857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6272" y="1664923"/>
            <a:ext cx="4497728" cy="3478577"/>
          </a:xfrm>
          <a:prstGeom prst="rect">
            <a:avLst/>
          </a:prstGeom>
        </p:spPr>
      </p:pic>
      <p:sp>
        <p:nvSpPr>
          <p:cNvPr id="38" name="TextBox 37"/>
          <p:cNvSpPr txBox="1"/>
          <p:nvPr/>
        </p:nvSpPr>
        <p:spPr>
          <a:xfrm>
            <a:off x="4646273" y="463295"/>
            <a:ext cx="3709708" cy="116955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Right away, we can see smaller variation in the data. While less variability means less extreme data, this also looks like the regression is going to be more effected by weight.</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sp>
        <p:nvSpPr>
          <p:cNvPr id="1699" name="Google Shape;1699;p61"/>
          <p:cNvSpPr txBox="1">
            <a:spLocks noGrp="1"/>
          </p:cNvSpPr>
          <p:nvPr>
            <p:ph type="body" idx="1"/>
          </p:nvPr>
        </p:nvSpPr>
        <p:spPr>
          <a:xfrm>
            <a:off x="216603" y="942475"/>
            <a:ext cx="7623900" cy="3598500"/>
          </a:xfrm>
          <a:prstGeom prst="rect">
            <a:avLst/>
          </a:prstGeom>
        </p:spPr>
        <p:txBody>
          <a:bodyPr spcFirstLastPara="1" wrap="square" lIns="91425" tIns="91425" rIns="91425" bIns="91425" anchor="t" anchorCtr="0">
            <a:noAutofit/>
          </a:bodyPr>
          <a:lstStyle/>
          <a:p>
            <a:pPr marL="285750" indent="-285750">
              <a:lnSpc>
                <a:spcPct val="100000"/>
              </a:lnSpc>
              <a:buClr>
                <a:schemeClr val="accent1"/>
              </a:buClr>
              <a:buSzPct val="100000"/>
            </a:pPr>
            <a:r>
              <a:rPr lang="en-US" sz="1400" dirty="0">
                <a:latin typeface="Source Sans Pro"/>
                <a:ea typeface="Source Sans Pro"/>
                <a:cs typeface="Source Sans Pro"/>
                <a:sym typeface="Source Sans Pro"/>
              </a:rPr>
              <a:t>Ames, Iowa is </a:t>
            </a:r>
            <a:r>
              <a:rPr lang="en-US" sz="1400" dirty="0" smtClean="0">
                <a:latin typeface="Source Sans Pro"/>
                <a:ea typeface="Source Sans Pro"/>
                <a:cs typeface="Source Sans Pro"/>
                <a:sym typeface="Source Sans Pro"/>
              </a:rPr>
              <a:t>a </a:t>
            </a:r>
            <a:r>
              <a:rPr lang="en-US" sz="1400" dirty="0">
                <a:latin typeface="Source Sans Pro"/>
                <a:ea typeface="Source Sans Pro"/>
                <a:cs typeface="Source Sans Pro"/>
                <a:sym typeface="Source Sans Pro"/>
              </a:rPr>
              <a:t>college town of Iowa State University. The Ames dataset consists of the housing sale records between 2006-2010, including features like their attributes and sale prices</a:t>
            </a:r>
            <a:r>
              <a:rPr lang="en-US" sz="1400" dirty="0" smtClean="0">
                <a:latin typeface="Source Sans Pro"/>
                <a:ea typeface="Source Sans Pro"/>
                <a:cs typeface="Source Sans Pro"/>
                <a:sym typeface="Source Sans Pro"/>
              </a:rPr>
              <a:t>. The goal of this project was twofold: </a:t>
            </a:r>
          </a:p>
          <a:p>
            <a:pPr marL="0" indent="0">
              <a:lnSpc>
                <a:spcPct val="100000"/>
              </a:lnSpc>
              <a:buClr>
                <a:schemeClr val="accent5"/>
              </a:buClr>
              <a:buNone/>
            </a:pPr>
            <a:endParaRPr sz="1400" dirty="0" smtClean="0">
              <a:latin typeface="Source Sans Pro"/>
              <a:ea typeface="Source Sans Pro"/>
              <a:cs typeface="Source Sans Pro"/>
              <a:sym typeface="Source Sans Pro"/>
            </a:endParaRPr>
          </a:p>
          <a:p>
            <a:pPr lvl="0" indent="-311150">
              <a:lnSpc>
                <a:spcPct val="100000"/>
              </a:lnSpc>
              <a:buClr>
                <a:schemeClr val="accent1"/>
              </a:buClr>
              <a:buSzPts val="1300"/>
              <a:buFont typeface="Source Sans Pro"/>
              <a:buAutoNum type="arabicPeriod"/>
            </a:pPr>
            <a:r>
              <a:rPr lang="en-US" sz="1400" dirty="0" smtClean="0">
                <a:latin typeface="Source Sans Pro"/>
                <a:ea typeface="Source Sans Pro"/>
                <a:cs typeface="Source Sans Pro"/>
                <a:sym typeface="Source Sans Pro"/>
              </a:rPr>
              <a:t>Provide a data analysis of the included features.</a:t>
            </a:r>
          </a:p>
          <a:p>
            <a:pPr marL="889000" lvl="1" indent="-285750">
              <a:lnSpc>
                <a:spcPct val="100000"/>
              </a:lnSpc>
              <a:buClr>
                <a:schemeClr val="accent1"/>
              </a:buClr>
              <a:buSzPts val="1300"/>
              <a:buFont typeface="Arial" panose="020B0604020202020204" pitchFamily="34" charset="0"/>
              <a:buChar char="•"/>
            </a:pPr>
            <a:r>
              <a:rPr lang="en-US" sz="1400" dirty="0" smtClean="0">
                <a:latin typeface="Source Sans Pro"/>
                <a:ea typeface="Source Sans Pro"/>
                <a:cs typeface="Source Sans Pro"/>
                <a:sym typeface="Source Sans Pro"/>
              </a:rPr>
              <a:t>This includes descriptive models of key features (such as linear and lasso regressions). The highlight being to find the strongest correlations and those values with highest statistical significance.</a:t>
            </a:r>
          </a:p>
          <a:p>
            <a:pPr marL="603250" lvl="1" indent="0">
              <a:lnSpc>
                <a:spcPct val="100000"/>
              </a:lnSpc>
              <a:buClr>
                <a:schemeClr val="accent1"/>
              </a:buClr>
              <a:buSzPts val="1300"/>
              <a:buNone/>
            </a:pPr>
            <a:endParaRPr lang="en-US" sz="800" dirty="0" smtClean="0">
              <a:latin typeface="Source Sans Pro"/>
              <a:ea typeface="Source Sans Pro"/>
              <a:cs typeface="Source Sans Pro"/>
              <a:sym typeface="Source Sans Pro"/>
            </a:endParaRPr>
          </a:p>
          <a:p>
            <a:pPr lvl="0" indent="-311150">
              <a:lnSpc>
                <a:spcPct val="100000"/>
              </a:lnSpc>
              <a:buClr>
                <a:schemeClr val="accent1"/>
              </a:buClr>
              <a:buSzPts val="1300"/>
              <a:buFont typeface="Source Sans Pro"/>
              <a:buAutoNum type="arabicPeriod"/>
            </a:pPr>
            <a:r>
              <a:rPr lang="en-US" sz="1400" dirty="0" smtClean="0">
                <a:latin typeface="Source Sans Pro"/>
                <a:ea typeface="Source Sans Pro"/>
                <a:cs typeface="Source Sans Pro"/>
                <a:sym typeface="Source Sans Pro"/>
              </a:rPr>
              <a:t>Develop machine learning algorithms for the sale prices.</a:t>
            </a:r>
          </a:p>
          <a:p>
            <a:pPr marL="889000" lvl="1" indent="-285750">
              <a:lnSpc>
                <a:spcPct val="100000"/>
              </a:lnSpc>
              <a:buClr>
                <a:schemeClr val="accent1"/>
              </a:buClr>
              <a:buSzPts val="1300"/>
              <a:buFont typeface="Arial" panose="020B0604020202020204" pitchFamily="34" charset="0"/>
              <a:buChar char="•"/>
            </a:pPr>
            <a:r>
              <a:rPr lang="en-US" sz="1400" dirty="0" smtClean="0">
                <a:latin typeface="Source Sans Pro"/>
                <a:ea typeface="Source Sans Pro"/>
                <a:cs typeface="Source Sans Pro"/>
                <a:sym typeface="Source Sans Pro"/>
              </a:rPr>
              <a:t>This includes multiple linear regression, random forest, and gradient boosting. The focus would be on high accuracy and high variance (R Squared).   </a:t>
            </a:r>
          </a:p>
          <a:p>
            <a:pPr marL="889000" lvl="1" indent="-285750">
              <a:lnSpc>
                <a:spcPct val="100000"/>
              </a:lnSpc>
              <a:buClr>
                <a:schemeClr val="accent1"/>
              </a:buClr>
              <a:buSzPts val="1300"/>
              <a:buFont typeface="Arial" panose="020B0604020202020204" pitchFamily="34" charset="0"/>
              <a:buChar char="•"/>
            </a:pPr>
            <a:r>
              <a:rPr lang="en-US" sz="1400" dirty="0">
                <a:latin typeface="Source Sans Pro"/>
              </a:rPr>
              <a:t>Ideally, one would find the most significant contributing factors using multiple linear regression, then one would find the most important indicators using random forest.</a:t>
            </a:r>
            <a:r>
              <a:rPr lang="en-US" sz="1400" dirty="0">
                <a:latin typeface="Source Sans Pro"/>
                <a:ea typeface="Montserrat"/>
                <a:cs typeface="Montserrat"/>
                <a:sym typeface="Source Sans Pro"/>
              </a:rPr>
              <a:t>	</a:t>
            </a:r>
            <a:endParaRPr sz="1400" dirty="0">
              <a:latin typeface="Montserrat"/>
              <a:ea typeface="Montserrat"/>
              <a:cs typeface="Montserrat"/>
              <a:sym typeface="Montserrat"/>
            </a:endParaRPr>
          </a:p>
        </p:txBody>
      </p:sp>
      <p:sp>
        <p:nvSpPr>
          <p:cNvPr id="1700" name="Google Shape;1700;p61"/>
          <p:cNvSpPr txBox="1">
            <a:spLocks noGrp="1"/>
          </p:cNvSpPr>
          <p:nvPr>
            <p:ph type="title"/>
          </p:nvPr>
        </p:nvSpPr>
        <p:spPr>
          <a:xfrm>
            <a:off x="0" y="452875"/>
            <a:ext cx="7459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Preliminary: What is the Ames Dataset?</a:t>
            </a:r>
            <a:endParaRPr dirty="0"/>
          </a:p>
        </p:txBody>
      </p:sp>
      <p:cxnSp>
        <p:nvCxnSpPr>
          <p:cNvPr id="1702" name="Google Shape;1702;p61"/>
          <p:cNvCxnSpPr/>
          <p:nvPr/>
        </p:nvCxnSpPr>
        <p:spPr>
          <a:xfrm>
            <a:off x="-150641" y="942475"/>
            <a:ext cx="54879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02"/>
                                        </p:tgtEl>
                                        <p:attrNameLst>
                                          <p:attrName>style.visibility</p:attrName>
                                        </p:attrNameLst>
                                      </p:cBhvr>
                                      <p:to>
                                        <p:strVal val="visible"/>
                                      </p:to>
                                    </p:set>
                                    <p:anim calcmode="lin" valueType="num">
                                      <p:cBhvr additive="base">
                                        <p:cTn id="7" dur="1000"/>
                                        <p:tgtEl>
                                          <p:spTgt spid="170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57"/>
        <p:cNvGrpSpPr/>
        <p:nvPr/>
      </p:nvGrpSpPr>
      <p:grpSpPr>
        <a:xfrm>
          <a:off x="0" y="0"/>
          <a:ext cx="0" cy="0"/>
          <a:chOff x="0" y="0"/>
          <a:chExt cx="0" cy="0"/>
        </a:xfrm>
      </p:grpSpPr>
      <p:sp>
        <p:nvSpPr>
          <p:cNvPr id="2158" name="Google Shape;2158;p77"/>
          <p:cNvSpPr txBox="1">
            <a:spLocks noGrp="1"/>
          </p:cNvSpPr>
          <p:nvPr>
            <p:ph type="title"/>
          </p:nvPr>
        </p:nvSpPr>
        <p:spPr>
          <a:xfrm>
            <a:off x="0" y="0"/>
            <a:ext cx="6200812"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Weighted Regression on Housing Rates</a:t>
            </a:r>
            <a:endParaRPr dirty="0"/>
          </a:p>
        </p:txBody>
      </p:sp>
      <p:cxnSp>
        <p:nvCxnSpPr>
          <p:cNvPr id="2159" name="Google Shape;2159;p77"/>
          <p:cNvCxnSpPr/>
          <p:nvPr/>
        </p:nvCxnSpPr>
        <p:spPr>
          <a:xfrm>
            <a:off x="-180378" y="480725"/>
            <a:ext cx="5912104" cy="17750"/>
          </a:xfrm>
          <a:prstGeom prst="straightConnector1">
            <a:avLst/>
          </a:prstGeom>
          <a:noFill/>
          <a:ln w="9525" cap="flat" cmpd="sng">
            <a:solidFill>
              <a:schemeClr val="accent1"/>
            </a:solidFill>
            <a:prstDash val="solid"/>
            <a:round/>
            <a:headEnd type="none" w="med" len="med"/>
            <a:tailEnd type="none" w="med" len="med"/>
          </a:ln>
        </p:spPr>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024006"/>
            <a:ext cx="4519961" cy="311949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9960" y="2024006"/>
            <a:ext cx="4624040" cy="3119494"/>
          </a:xfrm>
          <a:prstGeom prst="rect">
            <a:avLst/>
          </a:prstGeom>
        </p:spPr>
      </p:pic>
      <p:sp>
        <p:nvSpPr>
          <p:cNvPr id="5" name="TextBox 4"/>
          <p:cNvSpPr txBox="1"/>
          <p:nvPr/>
        </p:nvSpPr>
        <p:spPr>
          <a:xfrm>
            <a:off x="0" y="498475"/>
            <a:ext cx="6200812" cy="1384995"/>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As expected, the </a:t>
            </a:r>
            <a:r>
              <a:rPr lang="en-US" dirty="0" err="1" smtClean="0">
                <a:solidFill>
                  <a:schemeClr val="accent3"/>
                </a:solidFill>
              </a:rPr>
              <a:t>OverallQual</a:t>
            </a:r>
            <a:r>
              <a:rPr lang="en-US" dirty="0" smtClean="0">
                <a:solidFill>
                  <a:schemeClr val="accent3"/>
                </a:solidFill>
              </a:rPr>
              <a:t> variable has a much higher correlation than the </a:t>
            </a:r>
            <a:r>
              <a:rPr lang="en-US" dirty="0" err="1" smtClean="0">
                <a:solidFill>
                  <a:schemeClr val="accent3"/>
                </a:solidFill>
              </a:rPr>
              <a:t>OverallCond</a:t>
            </a:r>
            <a:r>
              <a:rPr lang="en-US" dirty="0" smtClean="0">
                <a:solidFill>
                  <a:schemeClr val="accent3"/>
                </a:solidFill>
              </a:rPr>
              <a:t> variable. So much so that </a:t>
            </a:r>
            <a:r>
              <a:rPr lang="en-US" dirty="0" err="1" smtClean="0">
                <a:solidFill>
                  <a:schemeClr val="accent3"/>
                </a:solidFill>
              </a:rPr>
              <a:t>OverallCond</a:t>
            </a:r>
            <a:r>
              <a:rPr lang="en-US" dirty="0" smtClean="0">
                <a:solidFill>
                  <a:schemeClr val="accent3"/>
                </a:solidFill>
              </a:rPr>
              <a:t> goes into the negative. This may explain why </a:t>
            </a:r>
            <a:r>
              <a:rPr lang="en-US" dirty="0" err="1" smtClean="0">
                <a:solidFill>
                  <a:schemeClr val="accent3"/>
                </a:solidFill>
              </a:rPr>
              <a:t>OverallQual</a:t>
            </a:r>
            <a:r>
              <a:rPr lang="en-US" dirty="0" smtClean="0">
                <a:solidFill>
                  <a:schemeClr val="accent3"/>
                </a:solidFill>
              </a:rPr>
              <a:t> is so much higher in the RF model. As shown in the previous graphs, the smaller variability in </a:t>
            </a:r>
            <a:r>
              <a:rPr lang="en-US" dirty="0" err="1" smtClean="0">
                <a:solidFill>
                  <a:schemeClr val="accent3"/>
                </a:solidFill>
              </a:rPr>
              <a:t>OverallCond</a:t>
            </a:r>
            <a:r>
              <a:rPr lang="en-US" dirty="0" smtClean="0">
                <a:solidFill>
                  <a:schemeClr val="accent3"/>
                </a:solidFill>
              </a:rPr>
              <a:t> caused so much focus on one rating (5) that the loess regression produced a “hump” at that point.</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00"/>
        <p:cNvGrpSpPr/>
        <p:nvPr/>
      </p:nvGrpSpPr>
      <p:grpSpPr>
        <a:xfrm>
          <a:off x="0" y="0"/>
          <a:ext cx="0" cy="0"/>
          <a:chOff x="0" y="0"/>
          <a:chExt cx="0" cy="0"/>
        </a:xfrm>
      </p:grpSpPr>
      <p:cxnSp>
        <p:nvCxnSpPr>
          <p:cNvPr id="2201" name="Google Shape;2201;p78"/>
          <p:cNvCxnSpPr/>
          <p:nvPr/>
        </p:nvCxnSpPr>
        <p:spPr>
          <a:xfrm>
            <a:off x="-156117" y="481112"/>
            <a:ext cx="4742985" cy="0"/>
          </a:xfrm>
          <a:prstGeom prst="straightConnector1">
            <a:avLst/>
          </a:prstGeom>
          <a:noFill/>
          <a:ln w="9525" cap="flat" cmpd="sng">
            <a:solidFill>
              <a:schemeClr val="accent1"/>
            </a:solidFill>
            <a:prstDash val="solid"/>
            <a:round/>
            <a:headEnd type="none" w="med" len="med"/>
            <a:tailEnd type="none" w="med" len="med"/>
          </a:ln>
        </p:spPr>
      </p:cxnSp>
      <p:sp>
        <p:nvSpPr>
          <p:cNvPr id="2219" name="Google Shape;2219;p78"/>
          <p:cNvSpPr txBox="1">
            <a:spLocks noGrp="1"/>
          </p:cNvSpPr>
          <p:nvPr>
            <p:ph type="title"/>
          </p:nvPr>
        </p:nvSpPr>
        <p:spPr>
          <a:xfrm>
            <a:off x="-1" y="-1"/>
            <a:ext cx="5374889" cy="48111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Other Highly “Important” Features</a:t>
            </a:r>
            <a:endParaRPr sz="2800" dirty="0"/>
          </a:p>
          <a:p>
            <a:pPr marL="0" lvl="0" indent="0" algn="l" rtl="0">
              <a:spcBef>
                <a:spcPts val="0"/>
              </a:spcBef>
              <a:spcAft>
                <a:spcPts val="0"/>
              </a:spcAft>
              <a:buNone/>
            </a:pP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724722"/>
            <a:ext cx="4586869" cy="341877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6868" y="1724723"/>
            <a:ext cx="4557132" cy="3418778"/>
          </a:xfrm>
          <a:prstGeom prst="rect">
            <a:avLst/>
          </a:prstGeom>
        </p:spPr>
      </p:pic>
      <p:sp>
        <p:nvSpPr>
          <p:cNvPr id="7" name="TextBox 6"/>
          <p:cNvSpPr txBox="1"/>
          <p:nvPr/>
        </p:nvSpPr>
        <p:spPr>
          <a:xfrm>
            <a:off x="-1" y="481112"/>
            <a:ext cx="9069659" cy="116955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other most important features, according to the RF model, are similar to the </a:t>
            </a:r>
            <a:r>
              <a:rPr lang="en-US" dirty="0" err="1" smtClean="0">
                <a:solidFill>
                  <a:schemeClr val="accent3"/>
                </a:solidFill>
              </a:rPr>
              <a:t>TotalSF</a:t>
            </a:r>
            <a:r>
              <a:rPr lang="en-US" dirty="0" smtClean="0">
                <a:solidFill>
                  <a:schemeClr val="accent3"/>
                </a:solidFill>
              </a:rPr>
              <a:t>. They are highly correlated, along with being statistically significant. </a:t>
            </a:r>
            <a:r>
              <a:rPr lang="en-US" dirty="0" err="1" smtClean="0">
                <a:solidFill>
                  <a:schemeClr val="accent3"/>
                </a:solidFill>
              </a:rPr>
              <a:t>GarageArea</a:t>
            </a:r>
            <a:r>
              <a:rPr lang="en-US" dirty="0" smtClean="0">
                <a:solidFill>
                  <a:schemeClr val="accent3"/>
                </a:solidFill>
              </a:rPr>
              <a:t> was actually considered one of the most significant factors, according to the MLR model, but here we see </a:t>
            </a:r>
            <a:r>
              <a:rPr lang="en-US" dirty="0" err="1" smtClean="0">
                <a:solidFill>
                  <a:schemeClr val="accent3"/>
                </a:solidFill>
              </a:rPr>
              <a:t>GrLivArea</a:t>
            </a:r>
            <a:r>
              <a:rPr lang="en-US" dirty="0" smtClean="0">
                <a:solidFill>
                  <a:schemeClr val="accent3"/>
                </a:solidFill>
              </a:rPr>
              <a:t> coinciding with linearity more. </a:t>
            </a:r>
            <a:r>
              <a:rPr lang="en-US" dirty="0" err="1" smtClean="0">
                <a:solidFill>
                  <a:schemeClr val="accent3"/>
                </a:solidFill>
              </a:rPr>
              <a:t>GarageArea</a:t>
            </a:r>
            <a:r>
              <a:rPr lang="en-US" dirty="0" smtClean="0">
                <a:solidFill>
                  <a:schemeClr val="accent3"/>
                </a:solidFill>
              </a:rPr>
              <a:t> also has a numerous amount of “0” values, presumably those houses that do not have garages, which could distort the data.</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5" name="Google Shape;2225;p79"/>
          <p:cNvSpPr txBox="1">
            <a:spLocks noGrp="1"/>
          </p:cNvSpPr>
          <p:nvPr>
            <p:ph type="title"/>
          </p:nvPr>
        </p:nvSpPr>
        <p:spPr>
          <a:xfrm>
            <a:off x="0" y="0"/>
            <a:ext cx="4045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The Weaker Correlations</a:t>
            </a:r>
            <a:endParaRPr dirty="0"/>
          </a:p>
        </p:txBody>
      </p:sp>
      <p:cxnSp>
        <p:nvCxnSpPr>
          <p:cNvPr id="2226" name="Google Shape;2226;p79"/>
          <p:cNvCxnSpPr/>
          <p:nvPr/>
        </p:nvCxnSpPr>
        <p:spPr>
          <a:xfrm>
            <a:off x="-269587" y="399783"/>
            <a:ext cx="4507500" cy="0"/>
          </a:xfrm>
          <a:prstGeom prst="straightConnector1">
            <a:avLst/>
          </a:prstGeom>
          <a:noFill/>
          <a:ln w="9525" cap="flat" cmpd="sng">
            <a:solidFill>
              <a:schemeClr val="accent1"/>
            </a:solidFill>
            <a:prstDash val="solid"/>
            <a:round/>
            <a:headEnd type="none" w="med" len="med"/>
            <a:tailEnd type="none" w="med" len="med"/>
          </a:ln>
        </p:spPr>
      </p:cxnSp>
      <p:sp>
        <p:nvSpPr>
          <p:cNvPr id="8" name="TextBox 7"/>
          <p:cNvSpPr txBox="1"/>
          <p:nvPr/>
        </p:nvSpPr>
        <p:spPr>
          <a:xfrm>
            <a:off x="-2" y="-23964"/>
            <a:ext cx="4988313" cy="2292935"/>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endParaRPr lang="en-US" sz="1300" dirty="0">
              <a:solidFill>
                <a:schemeClr val="bg2"/>
              </a:solidFill>
            </a:endParaRPr>
          </a:p>
          <a:p>
            <a:pPr marL="285750" indent="-285750">
              <a:buClr>
                <a:schemeClr val="accent1"/>
              </a:buClr>
              <a:buFont typeface="Arial" panose="020B0604020202020204" pitchFamily="34" charset="0"/>
              <a:buChar char="●"/>
            </a:pPr>
            <a:endParaRPr lang="en-US" sz="1300" dirty="0" smtClean="0">
              <a:solidFill>
                <a:schemeClr val="bg2"/>
              </a:solidFill>
            </a:endParaRPr>
          </a:p>
          <a:p>
            <a:pPr marL="285750" indent="-285750">
              <a:buClr>
                <a:schemeClr val="accent1"/>
              </a:buClr>
              <a:buFont typeface="Arial" panose="020B0604020202020204" pitchFamily="34" charset="0"/>
              <a:buChar char="●"/>
            </a:pPr>
            <a:r>
              <a:rPr lang="en-US" sz="1300" dirty="0" smtClean="0">
                <a:solidFill>
                  <a:schemeClr val="bg2"/>
                </a:solidFill>
              </a:rPr>
              <a:t> The RF said that </a:t>
            </a:r>
            <a:r>
              <a:rPr lang="en-US" sz="1300" dirty="0" err="1" smtClean="0">
                <a:solidFill>
                  <a:schemeClr val="bg2"/>
                </a:solidFill>
              </a:rPr>
              <a:t>TotRmsAbvGrd</a:t>
            </a:r>
            <a:r>
              <a:rPr lang="en-US" sz="1300" dirty="0">
                <a:solidFill>
                  <a:schemeClr val="bg2"/>
                </a:solidFill>
              </a:rPr>
              <a:t> </a:t>
            </a:r>
            <a:r>
              <a:rPr lang="en-US" sz="1300" dirty="0" smtClean="0">
                <a:solidFill>
                  <a:schemeClr val="bg2"/>
                </a:solidFill>
              </a:rPr>
              <a:t>was the lowest numerical factor by importance. </a:t>
            </a:r>
            <a:r>
              <a:rPr lang="en-US" sz="1300" dirty="0" err="1" smtClean="0">
                <a:solidFill>
                  <a:schemeClr val="bg2"/>
                </a:solidFill>
              </a:rPr>
              <a:t>OpenPorchSF</a:t>
            </a:r>
            <a:r>
              <a:rPr lang="en-US" sz="1300" dirty="0" smtClean="0">
                <a:solidFill>
                  <a:schemeClr val="bg2"/>
                </a:solidFill>
              </a:rPr>
              <a:t> not only had low importance, but it was the numerically most insignificant factor. </a:t>
            </a:r>
            <a:r>
              <a:rPr lang="en-US" sz="1300" dirty="0" err="1" smtClean="0">
                <a:solidFill>
                  <a:schemeClr val="bg2"/>
                </a:solidFill>
              </a:rPr>
              <a:t>TotalBath</a:t>
            </a:r>
            <a:r>
              <a:rPr lang="en-US" sz="1300" dirty="0" smtClean="0">
                <a:solidFill>
                  <a:schemeClr val="bg2"/>
                </a:solidFill>
              </a:rPr>
              <a:t>, one of the new variables, was considered important, but insignificant. There are inconsistencies here, such as how </a:t>
            </a:r>
            <a:r>
              <a:rPr lang="en-US" sz="1300" dirty="0" err="1" smtClean="0">
                <a:solidFill>
                  <a:schemeClr val="bg2"/>
                </a:solidFill>
              </a:rPr>
              <a:t>TotRmsAbvGrd</a:t>
            </a:r>
            <a:r>
              <a:rPr lang="en-US" sz="1300" dirty="0" smtClean="0">
                <a:solidFill>
                  <a:schemeClr val="bg2"/>
                </a:solidFill>
              </a:rPr>
              <a:t> has a higher correlation than </a:t>
            </a:r>
            <a:r>
              <a:rPr lang="en-US" sz="1300" dirty="0" err="1" smtClean="0">
                <a:solidFill>
                  <a:schemeClr val="bg2"/>
                </a:solidFill>
              </a:rPr>
              <a:t>LotArea</a:t>
            </a:r>
            <a:r>
              <a:rPr lang="en-US" sz="1300" dirty="0" smtClean="0">
                <a:solidFill>
                  <a:schemeClr val="bg2"/>
                </a:solidFill>
              </a:rPr>
              <a:t> (0.27), yet is less important. In the MLR </a:t>
            </a:r>
            <a:r>
              <a:rPr lang="en-US" sz="1300" dirty="0" err="1" smtClean="0">
                <a:solidFill>
                  <a:schemeClr val="bg2"/>
                </a:solidFill>
              </a:rPr>
              <a:t>OpenPorchSF</a:t>
            </a:r>
            <a:r>
              <a:rPr lang="en-US" sz="1300" dirty="0" smtClean="0">
                <a:solidFill>
                  <a:schemeClr val="bg2"/>
                </a:solidFill>
              </a:rPr>
              <a:t> and </a:t>
            </a:r>
            <a:r>
              <a:rPr lang="en-US" sz="1300" dirty="0" err="1" smtClean="0">
                <a:solidFill>
                  <a:schemeClr val="bg2"/>
                </a:solidFill>
              </a:rPr>
              <a:t>TotalBath</a:t>
            </a:r>
            <a:r>
              <a:rPr lang="en-US" sz="1300" dirty="0" smtClean="0">
                <a:solidFill>
                  <a:schemeClr val="bg2"/>
                </a:solidFill>
              </a:rPr>
              <a:t> were insignificant, but when analyzed by themselves, they’re significant. </a:t>
            </a:r>
            <a:endParaRPr lang="en-US" sz="1300" dirty="0">
              <a:solidFill>
                <a:schemeClr val="bg2"/>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8312" y="0"/>
            <a:ext cx="4155687" cy="224038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240385"/>
            <a:ext cx="4314786" cy="2903115"/>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4786" y="2240386"/>
            <a:ext cx="4829213" cy="2903114"/>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2" name="Google Shape;2332;p85"/>
          <p:cNvSpPr txBox="1">
            <a:spLocks noGrp="1"/>
          </p:cNvSpPr>
          <p:nvPr>
            <p:ph type="title" idx="2"/>
          </p:nvPr>
        </p:nvSpPr>
        <p:spPr>
          <a:xfrm>
            <a:off x="0" y="436051"/>
            <a:ext cx="4045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Summary: The Models</a:t>
            </a:r>
            <a:endParaRPr dirty="0"/>
          </a:p>
        </p:txBody>
      </p:sp>
      <p:cxnSp>
        <p:nvCxnSpPr>
          <p:cNvPr id="2333" name="Google Shape;2333;p85"/>
          <p:cNvCxnSpPr/>
          <p:nvPr/>
        </p:nvCxnSpPr>
        <p:spPr>
          <a:xfrm>
            <a:off x="-150641" y="942475"/>
            <a:ext cx="2748900" cy="0"/>
          </a:xfrm>
          <a:prstGeom prst="straightConnector1">
            <a:avLst/>
          </a:prstGeom>
          <a:noFill/>
          <a:ln w="9525" cap="flat" cmpd="sng">
            <a:solidFill>
              <a:schemeClr val="accent1"/>
            </a:solidFill>
            <a:prstDash val="solid"/>
            <a:round/>
            <a:headEnd type="none" w="med" len="med"/>
            <a:tailEnd type="none" w="med" len="med"/>
          </a:ln>
        </p:spPr>
      </p:cxnSp>
      <p:sp>
        <p:nvSpPr>
          <p:cNvPr id="6" name="TextBox 5"/>
          <p:cNvSpPr txBox="1"/>
          <p:nvPr/>
        </p:nvSpPr>
        <p:spPr>
          <a:xfrm>
            <a:off x="4348976" y="923989"/>
            <a:ext cx="4348976" cy="1815882"/>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While immediate overfitting is apparent for both the unrefined and refined RF models, it should also be noted that the unrefined BIC is higher than the refined model, while having a lower AIC. This gives two different answers to the question of “is it a better-fit model”.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endParaRPr lang="en-US" dirty="0">
              <a:solidFill>
                <a:schemeClr val="accent3"/>
              </a:solidFill>
            </a:endParaRPr>
          </a:p>
        </p:txBody>
      </p:sp>
      <p:sp>
        <p:nvSpPr>
          <p:cNvPr id="16" name="TextBox 15"/>
          <p:cNvSpPr txBox="1"/>
          <p:nvPr/>
        </p:nvSpPr>
        <p:spPr>
          <a:xfrm>
            <a:off x="0" y="959300"/>
            <a:ext cx="4348976" cy="3416320"/>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1200" dirty="0" smtClean="0">
                <a:solidFill>
                  <a:schemeClr val="accent3"/>
                </a:solidFill>
              </a:rPr>
              <a:t>Overall, the models give us mixed results. The refined models increased the score with the exception of the MLR model, although the unrefined MLR model has the unique problem of multi-collinearity. </a:t>
            </a:r>
          </a:p>
          <a:p>
            <a:pPr marL="285750" indent="-285750">
              <a:buClr>
                <a:schemeClr val="accent1"/>
              </a:buClr>
              <a:buFont typeface="Arial" panose="020B0604020202020204" pitchFamily="34" charset="0"/>
              <a:buChar char="●"/>
            </a:pPr>
            <a:endParaRPr lang="en-US" sz="1200" dirty="0">
              <a:solidFill>
                <a:schemeClr val="accent3"/>
              </a:solidFill>
            </a:endParaRPr>
          </a:p>
          <a:p>
            <a:pPr marL="285750" indent="-285750">
              <a:buClr>
                <a:schemeClr val="accent1"/>
              </a:buClr>
              <a:buFont typeface="Arial" panose="020B0604020202020204" pitchFamily="34" charset="0"/>
              <a:buChar char="●"/>
            </a:pPr>
            <a:r>
              <a:rPr lang="en-US" sz="1200" dirty="0" smtClean="0">
                <a:solidFill>
                  <a:schemeClr val="accent3"/>
                </a:solidFill>
              </a:rPr>
              <a:t>The refined models focus-in on the strength of the relationships, while still leaving room for similarity between the models (such as how </a:t>
            </a:r>
            <a:r>
              <a:rPr lang="en-US" sz="1200" dirty="0" err="1" smtClean="0">
                <a:solidFill>
                  <a:schemeClr val="accent3"/>
                </a:solidFill>
              </a:rPr>
              <a:t>TotalSF</a:t>
            </a:r>
            <a:r>
              <a:rPr lang="en-US" sz="1200" dirty="0" smtClean="0">
                <a:solidFill>
                  <a:schemeClr val="accent3"/>
                </a:solidFill>
              </a:rPr>
              <a:t> is the most important feature, and how </a:t>
            </a:r>
            <a:r>
              <a:rPr lang="en-US" sz="1200" dirty="0" err="1" smtClean="0">
                <a:solidFill>
                  <a:schemeClr val="accent3"/>
                </a:solidFill>
              </a:rPr>
              <a:t>OveralCond</a:t>
            </a:r>
            <a:r>
              <a:rPr lang="en-US" sz="1200" dirty="0" smtClean="0">
                <a:solidFill>
                  <a:schemeClr val="accent3"/>
                </a:solidFill>
              </a:rPr>
              <a:t> is the most significant feature in both models). </a:t>
            </a:r>
          </a:p>
          <a:p>
            <a:pPr marL="285750" indent="-285750">
              <a:buClr>
                <a:schemeClr val="accent1"/>
              </a:buClr>
              <a:buFont typeface="Arial" panose="020B0604020202020204" pitchFamily="34" charset="0"/>
              <a:buChar char="●"/>
            </a:pPr>
            <a:endParaRPr lang="en-US" sz="1200" dirty="0">
              <a:solidFill>
                <a:schemeClr val="accent3"/>
              </a:solidFill>
            </a:endParaRPr>
          </a:p>
          <a:p>
            <a:pPr marL="285750" indent="-285750">
              <a:buClr>
                <a:schemeClr val="accent1"/>
              </a:buClr>
              <a:buFont typeface="Arial" panose="020B0604020202020204" pitchFamily="34" charset="0"/>
              <a:buChar char="●"/>
            </a:pPr>
            <a:r>
              <a:rPr lang="en-US" sz="1200" dirty="0" smtClean="0">
                <a:solidFill>
                  <a:schemeClr val="accent3"/>
                </a:solidFill>
              </a:rPr>
              <a:t>Yet still, there are many discrepancies to be made, such as how </a:t>
            </a:r>
            <a:r>
              <a:rPr lang="en-US" sz="1200" dirty="0" err="1" smtClean="0">
                <a:solidFill>
                  <a:schemeClr val="accent3"/>
                </a:solidFill>
              </a:rPr>
              <a:t>TotalBath</a:t>
            </a:r>
            <a:r>
              <a:rPr lang="en-US" sz="1200" dirty="0" smtClean="0">
                <a:solidFill>
                  <a:schemeClr val="accent3"/>
                </a:solidFill>
              </a:rPr>
              <a:t> is one of the more important factors, yet the MLR model considered it insignificant. The GB model also, despite having the highest score, had a severe </a:t>
            </a:r>
            <a:r>
              <a:rPr lang="en-US" sz="1200" dirty="0" err="1" smtClean="0">
                <a:solidFill>
                  <a:schemeClr val="accent3"/>
                </a:solidFill>
              </a:rPr>
              <a:t>underfitting</a:t>
            </a:r>
            <a:r>
              <a:rPr lang="en-US" sz="1200" dirty="0" smtClean="0">
                <a:solidFill>
                  <a:schemeClr val="accent3"/>
                </a:solidFill>
              </a:rPr>
              <a:t> issue instead of overfitting. Its features were also mixed compared to the refined RF, having a lowered importance overall.  </a:t>
            </a:r>
            <a:endParaRPr lang="en-US" sz="1200" dirty="0">
              <a:solidFill>
                <a:schemeClr val="accent3"/>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3093243122"/>
              </p:ext>
            </p:extLst>
          </p:nvPr>
        </p:nvGraphicFramePr>
        <p:xfrm>
          <a:off x="4185422" y="2453268"/>
          <a:ext cx="4876805" cy="1036320"/>
        </p:xfrm>
        <a:graphic>
          <a:graphicData uri="http://schemas.openxmlformats.org/drawingml/2006/table">
            <a:tbl>
              <a:tblPr firstRow="1" bandRow="1">
                <a:tableStyleId>{BC89EF96-8CEA-46FF-86C4-4CE0E7609802}</a:tableStyleId>
              </a:tblPr>
              <a:tblGrid>
                <a:gridCol w="975361">
                  <a:extLst>
                    <a:ext uri="{9D8B030D-6E8A-4147-A177-3AD203B41FA5}">
                      <a16:colId xmlns:a16="http://schemas.microsoft.com/office/drawing/2014/main" val="1443463280"/>
                    </a:ext>
                  </a:extLst>
                </a:gridCol>
                <a:gridCol w="975361">
                  <a:extLst>
                    <a:ext uri="{9D8B030D-6E8A-4147-A177-3AD203B41FA5}">
                      <a16:colId xmlns:a16="http://schemas.microsoft.com/office/drawing/2014/main" val="1415959944"/>
                    </a:ext>
                  </a:extLst>
                </a:gridCol>
                <a:gridCol w="975361">
                  <a:extLst>
                    <a:ext uri="{9D8B030D-6E8A-4147-A177-3AD203B41FA5}">
                      <a16:colId xmlns:a16="http://schemas.microsoft.com/office/drawing/2014/main" val="3246163911"/>
                    </a:ext>
                  </a:extLst>
                </a:gridCol>
                <a:gridCol w="975361">
                  <a:extLst>
                    <a:ext uri="{9D8B030D-6E8A-4147-A177-3AD203B41FA5}">
                      <a16:colId xmlns:a16="http://schemas.microsoft.com/office/drawing/2014/main" val="1810999121"/>
                    </a:ext>
                  </a:extLst>
                </a:gridCol>
                <a:gridCol w="975361">
                  <a:extLst>
                    <a:ext uri="{9D8B030D-6E8A-4147-A177-3AD203B41FA5}">
                      <a16:colId xmlns:a16="http://schemas.microsoft.com/office/drawing/2014/main" val="3069483293"/>
                    </a:ext>
                  </a:extLst>
                </a:gridCol>
              </a:tblGrid>
              <a:tr h="592983">
                <a:tc>
                  <a:txBody>
                    <a:bodyPr/>
                    <a:lstStyle/>
                    <a:p>
                      <a:r>
                        <a:rPr lang="en-US" sz="1300" dirty="0" smtClean="0"/>
                        <a:t>MLR Unrefined Score</a:t>
                      </a:r>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MLR Refined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dirty="0" smtClean="0"/>
                        <a:t>RF Unrefined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RF Refined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GB</a:t>
                      </a:r>
                      <a:r>
                        <a:rPr lang="en-US" baseline="0" dirty="0" smtClean="0"/>
                        <a:t> Refined Score</a:t>
                      </a:r>
                      <a:endParaRPr lang="en-US" dirty="0" smtClean="0"/>
                    </a:p>
                  </a:txBody>
                  <a:tcPr/>
                </a:tc>
                <a:extLst>
                  <a:ext uri="{0D108BD9-81ED-4DB2-BD59-A6C34878D82A}">
                    <a16:rowId xmlns:a16="http://schemas.microsoft.com/office/drawing/2014/main" val="3047263941"/>
                  </a:ext>
                </a:extLst>
              </a:tr>
              <a:tr h="247076">
                <a:tc>
                  <a:txBody>
                    <a:bodyPr/>
                    <a:lstStyle/>
                    <a:p>
                      <a:r>
                        <a:rPr lang="en-US" dirty="0" smtClean="0"/>
                        <a:t>0.909</a:t>
                      </a:r>
                      <a:endParaRPr lang="en-US" dirty="0"/>
                    </a:p>
                  </a:txBody>
                  <a:tcPr/>
                </a:tc>
                <a:tc>
                  <a:txBody>
                    <a:bodyPr/>
                    <a:lstStyle/>
                    <a:p>
                      <a:r>
                        <a:rPr lang="en-US" dirty="0" smtClean="0"/>
                        <a:t>0.886</a:t>
                      </a:r>
                      <a:endParaRPr lang="en-US" dirty="0"/>
                    </a:p>
                  </a:txBody>
                  <a:tcPr/>
                </a:tc>
                <a:tc>
                  <a:txBody>
                    <a:bodyPr/>
                    <a:lstStyle/>
                    <a:p>
                      <a:r>
                        <a:rPr lang="en-US" dirty="0" smtClean="0"/>
                        <a:t>0.850</a:t>
                      </a:r>
                      <a:endParaRPr lang="en-US" dirty="0"/>
                    </a:p>
                  </a:txBody>
                  <a:tcPr/>
                </a:tc>
                <a:tc>
                  <a:txBody>
                    <a:bodyPr/>
                    <a:lstStyle/>
                    <a:p>
                      <a:r>
                        <a:rPr lang="en-US" dirty="0" smtClean="0"/>
                        <a:t>0.903</a:t>
                      </a:r>
                      <a:endParaRPr lang="en-US" dirty="0"/>
                    </a:p>
                  </a:txBody>
                  <a:tcPr/>
                </a:tc>
                <a:tc>
                  <a:txBody>
                    <a:bodyPr/>
                    <a:lstStyle/>
                    <a:p>
                      <a:r>
                        <a:rPr lang="en-US" dirty="0" smtClean="0"/>
                        <a:t>0.960</a:t>
                      </a:r>
                      <a:endParaRPr lang="en-US" dirty="0"/>
                    </a:p>
                  </a:txBody>
                  <a:tcPr/>
                </a:tc>
                <a:extLst>
                  <a:ext uri="{0D108BD9-81ED-4DB2-BD59-A6C34878D82A}">
                    <a16:rowId xmlns:a16="http://schemas.microsoft.com/office/drawing/2014/main" val="3944508422"/>
                  </a:ext>
                </a:extLst>
              </a:tr>
            </a:tbl>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61"/>
        <p:cNvGrpSpPr/>
        <p:nvPr/>
      </p:nvGrpSpPr>
      <p:grpSpPr>
        <a:xfrm>
          <a:off x="0" y="0"/>
          <a:ext cx="0" cy="0"/>
          <a:chOff x="0" y="0"/>
          <a:chExt cx="0" cy="0"/>
        </a:xfrm>
      </p:grpSpPr>
      <p:sp>
        <p:nvSpPr>
          <p:cNvPr id="2465" name="Google Shape;2465;p89"/>
          <p:cNvSpPr txBox="1">
            <a:spLocks noGrp="1"/>
          </p:cNvSpPr>
          <p:nvPr>
            <p:ph type="title"/>
          </p:nvPr>
        </p:nvSpPr>
        <p:spPr>
          <a:xfrm>
            <a:off x="0" y="0"/>
            <a:ext cx="42663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Summary: The Data</a:t>
            </a:r>
            <a:endParaRPr dirty="0"/>
          </a:p>
        </p:txBody>
      </p:sp>
      <p:cxnSp>
        <p:nvCxnSpPr>
          <p:cNvPr id="2466" name="Google Shape;2466;p89"/>
          <p:cNvCxnSpPr/>
          <p:nvPr/>
        </p:nvCxnSpPr>
        <p:spPr>
          <a:xfrm>
            <a:off x="-75321" y="407217"/>
            <a:ext cx="4842900" cy="0"/>
          </a:xfrm>
          <a:prstGeom prst="straightConnector1">
            <a:avLst/>
          </a:prstGeom>
          <a:noFill/>
          <a:ln w="9525" cap="flat" cmpd="sng">
            <a:solidFill>
              <a:schemeClr val="accent1"/>
            </a:solidFill>
            <a:prstDash val="solid"/>
            <a:round/>
            <a:headEnd type="none" w="med" len="med"/>
            <a:tailEnd type="none" w="med" len="med"/>
          </a:ln>
        </p:spPr>
      </p:cxnSp>
      <p:sp>
        <p:nvSpPr>
          <p:cNvPr id="2" name="TextBox 1"/>
          <p:cNvSpPr txBox="1"/>
          <p:nvPr/>
        </p:nvSpPr>
        <p:spPr>
          <a:xfrm>
            <a:off x="1" y="489600"/>
            <a:ext cx="3836020" cy="3323987"/>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refined models can be used to pick out the features that have A) the strongest correlations and B) those that have the highest statistical significance. We can then test these features by themselves against the unrefined and refined models to see if the assumption still holds true.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It would appear that </a:t>
            </a:r>
            <a:r>
              <a:rPr lang="en-US" dirty="0" err="1" smtClean="0">
                <a:solidFill>
                  <a:schemeClr val="accent3"/>
                </a:solidFill>
              </a:rPr>
              <a:t>TotalSF</a:t>
            </a:r>
            <a:r>
              <a:rPr lang="en-US" dirty="0" smtClean="0">
                <a:solidFill>
                  <a:schemeClr val="accent3"/>
                </a:solidFill>
              </a:rPr>
              <a:t> in all cases has the strongest correlation. </a:t>
            </a:r>
            <a:r>
              <a:rPr lang="en-US" dirty="0" err="1" smtClean="0">
                <a:solidFill>
                  <a:schemeClr val="accent3"/>
                </a:solidFill>
              </a:rPr>
              <a:t>GrLivArea</a:t>
            </a:r>
            <a:r>
              <a:rPr lang="en-US" dirty="0">
                <a:solidFill>
                  <a:schemeClr val="accent3"/>
                </a:solidFill>
              </a:rPr>
              <a:t> </a:t>
            </a:r>
            <a:r>
              <a:rPr lang="en-US" dirty="0" smtClean="0">
                <a:solidFill>
                  <a:schemeClr val="accent3"/>
                </a:solidFill>
              </a:rPr>
              <a:t>was considered the second most important feature, but its strength was outmatched by </a:t>
            </a:r>
            <a:r>
              <a:rPr lang="en-US" dirty="0" err="1" smtClean="0">
                <a:solidFill>
                  <a:schemeClr val="accent3"/>
                </a:solidFill>
              </a:rPr>
              <a:t>OverallQual</a:t>
            </a:r>
            <a:r>
              <a:rPr lang="en-US" dirty="0" smtClean="0">
                <a:solidFill>
                  <a:schemeClr val="accent3"/>
                </a:solidFill>
              </a:rPr>
              <a:t>, which was consistently one of the features with the highest statistical significance. </a:t>
            </a:r>
          </a:p>
        </p:txBody>
      </p:sp>
      <p:sp>
        <p:nvSpPr>
          <p:cNvPr id="27" name="TextBox 26"/>
          <p:cNvSpPr txBox="1"/>
          <p:nvPr/>
        </p:nvSpPr>
        <p:spPr>
          <a:xfrm>
            <a:off x="4266300" y="481112"/>
            <a:ext cx="3432284" cy="3754874"/>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We noted that the weakest relationships had inconsistent results with the models, such as how certain ones were significant in one area or more/less important. This was also reflected when tested alone.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err="1">
                <a:solidFill>
                  <a:schemeClr val="accent3"/>
                </a:solidFill>
              </a:rPr>
              <a:t>OverallCond</a:t>
            </a:r>
            <a:r>
              <a:rPr lang="en-US" dirty="0">
                <a:solidFill>
                  <a:schemeClr val="accent3"/>
                </a:solidFill>
              </a:rPr>
              <a:t> notably had a very low correlation, even though it was one of the most statistically significant relationships according to the models. However, when tested alone in Pearson’s r (note the MLR were Ordinary Least Squares models) </a:t>
            </a:r>
            <a:r>
              <a:rPr lang="en-US" dirty="0" smtClean="0">
                <a:solidFill>
                  <a:schemeClr val="accent3"/>
                </a:solidFill>
              </a:rPr>
              <a:t>it actually </a:t>
            </a:r>
            <a:r>
              <a:rPr lang="en-US" dirty="0">
                <a:solidFill>
                  <a:schemeClr val="accent3"/>
                </a:solidFill>
              </a:rPr>
              <a:t>had a lower significance than the other relationships.</a:t>
            </a:r>
          </a:p>
          <a:p>
            <a:pPr marL="285750" indent="-285750">
              <a:buClr>
                <a:schemeClr val="accent1"/>
              </a:buClr>
              <a:buFont typeface="Arial" panose="020B0604020202020204" pitchFamily="34" charset="0"/>
              <a:buChar char="●"/>
            </a:pPr>
            <a:endParaRPr lang="en-US" dirty="0" smtClean="0">
              <a:solidFill>
                <a:schemeClr val="accent3"/>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88"/>
        <p:cNvGrpSpPr/>
        <p:nvPr/>
      </p:nvGrpSpPr>
      <p:grpSpPr>
        <a:xfrm>
          <a:off x="0" y="0"/>
          <a:ext cx="0" cy="0"/>
          <a:chOff x="0" y="0"/>
          <a:chExt cx="0" cy="0"/>
        </a:xfrm>
      </p:grpSpPr>
      <p:cxnSp>
        <p:nvCxnSpPr>
          <p:cNvPr id="2489" name="Google Shape;2489;p90"/>
          <p:cNvCxnSpPr/>
          <p:nvPr/>
        </p:nvCxnSpPr>
        <p:spPr>
          <a:xfrm flipH="1" flipV="1">
            <a:off x="4553209" y="899214"/>
            <a:ext cx="19013" cy="4244287"/>
          </a:xfrm>
          <a:prstGeom prst="straightConnector1">
            <a:avLst/>
          </a:prstGeom>
          <a:noFill/>
          <a:ln w="9525" cap="flat" cmpd="sng">
            <a:solidFill>
              <a:schemeClr val="dk1"/>
            </a:solidFill>
            <a:prstDash val="solid"/>
            <a:round/>
            <a:headEnd type="none" w="med" len="med"/>
            <a:tailEnd type="none" w="med" len="med"/>
          </a:ln>
        </p:spPr>
      </p:cxnSp>
      <p:sp>
        <p:nvSpPr>
          <p:cNvPr id="2490" name="Google Shape;2490;p90"/>
          <p:cNvSpPr txBox="1">
            <a:spLocks noGrp="1"/>
          </p:cNvSpPr>
          <p:nvPr>
            <p:ph type="title"/>
          </p:nvPr>
        </p:nvSpPr>
        <p:spPr>
          <a:xfrm>
            <a:off x="0" y="0"/>
            <a:ext cx="43047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Areas For Improvement</a:t>
            </a:r>
            <a:endParaRPr dirty="0"/>
          </a:p>
        </p:txBody>
      </p:sp>
      <p:cxnSp>
        <p:nvCxnSpPr>
          <p:cNvPr id="2491" name="Google Shape;2491;p90"/>
          <p:cNvCxnSpPr/>
          <p:nvPr/>
        </p:nvCxnSpPr>
        <p:spPr>
          <a:xfrm>
            <a:off x="-144981" y="487938"/>
            <a:ext cx="4842900" cy="0"/>
          </a:xfrm>
          <a:prstGeom prst="straightConnector1">
            <a:avLst/>
          </a:prstGeom>
          <a:noFill/>
          <a:ln w="9525" cap="flat" cmpd="sng">
            <a:solidFill>
              <a:schemeClr val="accent1"/>
            </a:solidFill>
            <a:prstDash val="solid"/>
            <a:round/>
            <a:headEnd type="none" w="med" len="med"/>
            <a:tailEnd type="none" w="med" len="med"/>
          </a:ln>
        </p:spPr>
      </p:cxnSp>
      <p:sp>
        <p:nvSpPr>
          <p:cNvPr id="2492" name="Google Shape;2492;p90"/>
          <p:cNvSpPr txBox="1"/>
          <p:nvPr/>
        </p:nvSpPr>
        <p:spPr>
          <a:xfrm>
            <a:off x="1238882" y="1067350"/>
            <a:ext cx="3377099" cy="489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b="1" dirty="0" smtClean="0">
                <a:solidFill>
                  <a:schemeClr val="tx1"/>
                </a:solidFill>
                <a:latin typeface="Montserrat" panose="020B0604020202020204" charset="0"/>
                <a:ea typeface="Montserrat Medium"/>
                <a:cs typeface="Montserrat Medium"/>
                <a:sym typeface="Montserrat Medium"/>
              </a:rPr>
              <a:t>Predictive Reliability: </a:t>
            </a:r>
            <a:r>
              <a:rPr lang="en" dirty="0" smtClean="0">
                <a:solidFill>
                  <a:schemeClr val="accent3"/>
                </a:solidFill>
                <a:latin typeface="+mn-lt"/>
                <a:ea typeface="Montserrat Medium"/>
                <a:cs typeface="Montserrat Medium"/>
                <a:sym typeface="Montserrat Medium"/>
              </a:rPr>
              <a:t>The score for all models was lower than desired. Ideally, they should all be above .90</a:t>
            </a:r>
            <a:endParaRPr sz="1600" b="1" dirty="0">
              <a:solidFill>
                <a:schemeClr val="tx1"/>
              </a:solidFill>
              <a:latin typeface="Montserrat" panose="020B0604020202020204" charset="0"/>
              <a:ea typeface="Josefin Slab SemiBold"/>
              <a:cs typeface="Josefin Slab SemiBold"/>
              <a:sym typeface="Josefin Slab SemiBold"/>
            </a:endParaRPr>
          </a:p>
        </p:txBody>
      </p:sp>
      <p:sp>
        <p:nvSpPr>
          <p:cNvPr id="2497" name="Google Shape;2497;p90"/>
          <p:cNvSpPr txBox="1">
            <a:spLocks noGrp="1"/>
          </p:cNvSpPr>
          <p:nvPr>
            <p:ph type="title" idx="4294967295"/>
          </p:nvPr>
        </p:nvSpPr>
        <p:spPr>
          <a:xfrm>
            <a:off x="1104686" y="3117565"/>
            <a:ext cx="3467536" cy="418200"/>
          </a:xfrm>
          <a:prstGeom prst="rect">
            <a:avLst/>
          </a:prstGeom>
        </p:spPr>
        <p:txBody>
          <a:bodyPr spcFirstLastPara="1" wrap="square" lIns="91425" tIns="91425" rIns="91425" bIns="91425" anchor="t" anchorCtr="0">
            <a:noAutofit/>
          </a:bodyPr>
          <a:lstStyle/>
          <a:p>
            <a:pPr lvl="0"/>
            <a:r>
              <a:rPr lang="en" sz="1400" b="1" dirty="0" smtClean="0">
                <a:latin typeface="Montserrat"/>
                <a:ea typeface="Montserrat"/>
                <a:cs typeface="Montserrat"/>
                <a:sym typeface="Montserrat"/>
              </a:rPr>
              <a:t>Other Models: </a:t>
            </a:r>
            <a:r>
              <a:rPr lang="en" sz="1300" dirty="0" smtClean="0">
                <a:solidFill>
                  <a:schemeClr val="accent3"/>
                </a:solidFill>
                <a:latin typeface="+mn-lt"/>
                <a:ea typeface="Montserrat"/>
                <a:cs typeface="Montserrat"/>
                <a:sym typeface="Montserrat"/>
              </a:rPr>
              <a:t>Other models can be used to address various issues. This includes classification modeling (regressors were used), lasso regression, gridsearch, and feature engineering. Additionally the parameters can be adjusted </a:t>
            </a:r>
            <a:endParaRPr sz="1300" b="1" dirty="0">
              <a:latin typeface="Montserrat"/>
              <a:ea typeface="Montserrat"/>
              <a:cs typeface="Montserrat"/>
              <a:sym typeface="Montserrat"/>
            </a:endParaRPr>
          </a:p>
        </p:txBody>
      </p:sp>
      <p:sp>
        <p:nvSpPr>
          <p:cNvPr id="2499" name="Google Shape;2499;p90"/>
          <p:cNvSpPr txBox="1">
            <a:spLocks noGrp="1"/>
          </p:cNvSpPr>
          <p:nvPr>
            <p:ph type="title" idx="4294967295"/>
          </p:nvPr>
        </p:nvSpPr>
        <p:spPr>
          <a:xfrm>
            <a:off x="5128306" y="2490391"/>
            <a:ext cx="3427824" cy="41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dirty="0" smtClean="0">
                <a:latin typeface="Montserrat"/>
                <a:ea typeface="Montserrat"/>
                <a:cs typeface="Montserrat"/>
                <a:sym typeface="Montserrat"/>
              </a:rPr>
              <a:t>Outliers and Missing Values: </a:t>
            </a:r>
            <a:r>
              <a:rPr lang="en" sz="1300" dirty="0" smtClean="0">
                <a:solidFill>
                  <a:schemeClr val="accent3"/>
                </a:solidFill>
                <a:latin typeface="+mn-lt"/>
                <a:ea typeface="Montserrat"/>
                <a:cs typeface="Montserrat"/>
                <a:sym typeface="Montserrat"/>
              </a:rPr>
              <a:t>Most of the missing values were replaced with “mean”, unless context said otherwise. This is not always wise and can distort the data. Furthermore, no outliers were removed. This can severely effect linearity when it comes to a probability plot. This is noticible in several of the graphs.  </a:t>
            </a:r>
            <a:r>
              <a:rPr lang="en" sz="1300" b="1" dirty="0" smtClean="0">
                <a:latin typeface="Montserrat"/>
                <a:ea typeface="Montserrat"/>
                <a:cs typeface="Montserrat"/>
                <a:sym typeface="Montserrat"/>
              </a:rPr>
              <a:t> </a:t>
            </a:r>
            <a:endParaRPr sz="1300" b="1" dirty="0">
              <a:latin typeface="Montserrat"/>
              <a:ea typeface="Montserrat"/>
              <a:cs typeface="Montserrat"/>
              <a:sym typeface="Montserrat"/>
            </a:endParaRPr>
          </a:p>
        </p:txBody>
      </p:sp>
      <p:sp>
        <p:nvSpPr>
          <p:cNvPr id="2500" name="Google Shape;2500;p90"/>
          <p:cNvSpPr txBox="1">
            <a:spLocks noGrp="1"/>
          </p:cNvSpPr>
          <p:nvPr>
            <p:ph type="title" idx="4294967295"/>
          </p:nvPr>
        </p:nvSpPr>
        <p:spPr>
          <a:xfrm>
            <a:off x="5096018" y="969264"/>
            <a:ext cx="3492400" cy="41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dirty="0" smtClean="0">
                <a:latin typeface="Montserrat"/>
                <a:ea typeface="Montserrat"/>
                <a:cs typeface="Montserrat"/>
                <a:sym typeface="Montserrat"/>
              </a:rPr>
              <a:t>Feature Selection: </a:t>
            </a:r>
            <a:r>
              <a:rPr lang="en" sz="1300" dirty="0" smtClean="0">
                <a:solidFill>
                  <a:schemeClr val="accent3"/>
                </a:solidFill>
                <a:latin typeface="+mn-lt"/>
                <a:ea typeface="Montserrat"/>
                <a:cs typeface="Montserrat"/>
                <a:sym typeface="Montserrat"/>
              </a:rPr>
              <a:t>We refined the results arbitrarily based on the feature importance combined with the statistical significance. Judging by what was mentioned with “best score”, the slightest changes with what was selected could have drastically affected the results. </a:t>
            </a:r>
            <a:endParaRPr sz="1300" dirty="0">
              <a:solidFill>
                <a:schemeClr val="accent3"/>
              </a:solidFill>
              <a:latin typeface="Montserrat"/>
              <a:ea typeface="Montserrat"/>
              <a:cs typeface="Montserrat"/>
              <a:sym typeface="Montserrat"/>
            </a:endParaRPr>
          </a:p>
        </p:txBody>
      </p:sp>
      <p:sp>
        <p:nvSpPr>
          <p:cNvPr id="2501" name="Google Shape;2501;p90"/>
          <p:cNvSpPr txBox="1">
            <a:spLocks noGrp="1"/>
          </p:cNvSpPr>
          <p:nvPr>
            <p:ph type="title" idx="4294967295"/>
          </p:nvPr>
        </p:nvSpPr>
        <p:spPr>
          <a:xfrm>
            <a:off x="1195123" y="1727740"/>
            <a:ext cx="3377099" cy="418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400" b="1" dirty="0" smtClean="0">
                <a:latin typeface="Montserrat"/>
                <a:ea typeface="Montserrat"/>
                <a:cs typeface="Montserrat"/>
                <a:sym typeface="Montserrat"/>
              </a:rPr>
              <a:t>Effects Size: </a:t>
            </a:r>
            <a:r>
              <a:rPr lang="en-US" sz="1300" dirty="0" smtClean="0">
                <a:solidFill>
                  <a:schemeClr val="accent3"/>
                </a:solidFill>
                <a:latin typeface="+mn-lt"/>
                <a:ea typeface="Montserrat"/>
                <a:cs typeface="Montserrat"/>
                <a:sym typeface="Montserrat"/>
              </a:rPr>
              <a:t>One of the notable problems with the models was that the correlations went against the significance. A feature can be statistically significant, but not statistically meaningful. A model should, ideally, reflect both.  </a:t>
            </a:r>
            <a:endParaRPr sz="1300" b="1" dirty="0">
              <a:latin typeface="Montserrat"/>
              <a:ea typeface="Montserrat"/>
              <a:cs typeface="Montserrat"/>
              <a:sym typeface="Montserrat"/>
            </a:endParaRPr>
          </a:p>
        </p:txBody>
      </p:sp>
      <p:sp>
        <p:nvSpPr>
          <p:cNvPr id="2502" name="Google Shape;2502;p90"/>
          <p:cNvSpPr/>
          <p:nvPr/>
        </p:nvSpPr>
        <p:spPr>
          <a:xfrm>
            <a:off x="720818" y="963416"/>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3" name="Google Shape;2503;p90"/>
          <p:cNvSpPr/>
          <p:nvPr/>
        </p:nvSpPr>
        <p:spPr>
          <a:xfrm>
            <a:off x="738523" y="1810263"/>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4" name="Google Shape;2504;p90"/>
          <p:cNvSpPr/>
          <p:nvPr/>
        </p:nvSpPr>
        <p:spPr>
          <a:xfrm>
            <a:off x="729348" y="3104756"/>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5" name="Google Shape;2505;p90"/>
          <p:cNvSpPr/>
          <p:nvPr/>
        </p:nvSpPr>
        <p:spPr>
          <a:xfrm>
            <a:off x="4615981" y="930864"/>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6" name="Google Shape;2506;p90"/>
          <p:cNvSpPr/>
          <p:nvPr/>
        </p:nvSpPr>
        <p:spPr>
          <a:xfrm>
            <a:off x="4638787" y="2402341"/>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7" name="Google Shape;2507;p90"/>
          <p:cNvSpPr txBox="1"/>
          <p:nvPr/>
        </p:nvSpPr>
        <p:spPr>
          <a:xfrm>
            <a:off x="814248" y="1049907"/>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Montserrat"/>
                <a:ea typeface="Montserrat"/>
                <a:cs typeface="Montserrat"/>
                <a:sym typeface="Montserrat"/>
              </a:rPr>
              <a:t>1</a:t>
            </a:r>
            <a:endParaRPr dirty="0">
              <a:latin typeface="Montserrat Medium"/>
              <a:ea typeface="Montserrat Medium"/>
              <a:cs typeface="Montserrat Medium"/>
              <a:sym typeface="Montserrat Medium"/>
            </a:endParaRPr>
          </a:p>
        </p:txBody>
      </p:sp>
      <p:sp>
        <p:nvSpPr>
          <p:cNvPr id="2508" name="Google Shape;2508;p90"/>
          <p:cNvSpPr txBox="1"/>
          <p:nvPr/>
        </p:nvSpPr>
        <p:spPr>
          <a:xfrm>
            <a:off x="823423" y="1898313"/>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Montserrat"/>
                <a:ea typeface="Montserrat"/>
                <a:cs typeface="Montserrat"/>
                <a:sym typeface="Montserrat"/>
              </a:rPr>
              <a:t>2</a:t>
            </a:r>
            <a:endParaRPr dirty="0">
              <a:latin typeface="Montserrat Medium"/>
              <a:ea typeface="Montserrat Medium"/>
              <a:cs typeface="Montserrat Medium"/>
              <a:sym typeface="Montserrat Medium"/>
            </a:endParaRPr>
          </a:p>
        </p:txBody>
      </p:sp>
      <p:sp>
        <p:nvSpPr>
          <p:cNvPr id="2509" name="Google Shape;2509;p90"/>
          <p:cNvSpPr txBox="1"/>
          <p:nvPr/>
        </p:nvSpPr>
        <p:spPr>
          <a:xfrm>
            <a:off x="815882" y="3192806"/>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Montserrat"/>
                <a:ea typeface="Montserrat"/>
                <a:cs typeface="Montserrat"/>
                <a:sym typeface="Montserrat"/>
              </a:rPr>
              <a:t>3</a:t>
            </a:r>
            <a:endParaRPr dirty="0">
              <a:latin typeface="Montserrat Medium"/>
              <a:ea typeface="Montserrat Medium"/>
              <a:cs typeface="Montserrat Medium"/>
              <a:sym typeface="Montserrat Medium"/>
            </a:endParaRPr>
          </a:p>
        </p:txBody>
      </p:sp>
      <p:sp>
        <p:nvSpPr>
          <p:cNvPr id="2510" name="Google Shape;2510;p90"/>
          <p:cNvSpPr txBox="1"/>
          <p:nvPr/>
        </p:nvSpPr>
        <p:spPr>
          <a:xfrm>
            <a:off x="4700881" y="1015006"/>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smtClean="0">
                <a:solidFill>
                  <a:schemeClr val="lt1"/>
                </a:solidFill>
                <a:latin typeface="Montserrat"/>
                <a:ea typeface="Montserrat"/>
                <a:cs typeface="Montserrat"/>
                <a:sym typeface="Montserrat"/>
              </a:rPr>
              <a:t>1</a:t>
            </a:r>
            <a:endParaRPr dirty="0">
              <a:latin typeface="Montserrat Medium"/>
              <a:ea typeface="Montserrat Medium"/>
              <a:cs typeface="Montserrat Medium"/>
              <a:sym typeface="Montserrat Medium"/>
            </a:endParaRPr>
          </a:p>
        </p:txBody>
      </p:sp>
      <p:sp>
        <p:nvSpPr>
          <p:cNvPr id="2511" name="Google Shape;2511;p90"/>
          <p:cNvSpPr txBox="1"/>
          <p:nvPr/>
        </p:nvSpPr>
        <p:spPr>
          <a:xfrm>
            <a:off x="4715225" y="2490391"/>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smtClean="0">
                <a:solidFill>
                  <a:schemeClr val="lt1"/>
                </a:solidFill>
                <a:latin typeface="Montserrat"/>
                <a:ea typeface="Montserrat"/>
                <a:cs typeface="Montserrat"/>
                <a:sym typeface="Montserrat"/>
              </a:rPr>
              <a:t>2</a:t>
            </a:r>
            <a:endParaRPr dirty="0">
              <a:latin typeface="Montserrat Medium"/>
              <a:ea typeface="Montserrat Medium"/>
              <a:cs typeface="Montserrat Medium"/>
              <a:sym typeface="Montserrat Medium"/>
            </a:endParaRPr>
          </a:p>
        </p:txBody>
      </p:sp>
      <p:sp>
        <p:nvSpPr>
          <p:cNvPr id="25" name="Google Shape;2490;p90"/>
          <p:cNvSpPr txBox="1">
            <a:spLocks/>
          </p:cNvSpPr>
          <p:nvPr/>
        </p:nvSpPr>
        <p:spPr>
          <a:xfrm>
            <a:off x="2643739" y="411275"/>
            <a:ext cx="4304700" cy="48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150"/>
              <a:buFont typeface="Montserrat Black"/>
              <a:buNone/>
              <a:defRPr sz="215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2pPr>
            <a:lvl3pPr marR="0" lvl="2"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3pPr>
            <a:lvl4pPr marR="0" lvl="3"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4pPr>
            <a:lvl5pPr marR="0" lvl="4"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5pPr>
            <a:lvl6pPr marR="0" lvl="5"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6pPr>
            <a:lvl7pPr marR="0" lvl="6"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7pPr>
            <a:lvl8pPr marR="0" lvl="7"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8pPr>
            <a:lvl9pPr marR="0" lvl="8"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9pPr>
          </a:lstStyle>
          <a:p>
            <a:r>
              <a:rPr lang="en-US" dirty="0" smtClean="0"/>
              <a:t>Modeling</a:t>
            </a:r>
            <a:endParaRPr lang="en-US" dirty="0"/>
          </a:p>
        </p:txBody>
      </p:sp>
      <p:sp>
        <p:nvSpPr>
          <p:cNvPr id="26" name="Google Shape;2490;p90"/>
          <p:cNvSpPr txBox="1">
            <a:spLocks/>
          </p:cNvSpPr>
          <p:nvPr/>
        </p:nvSpPr>
        <p:spPr>
          <a:xfrm>
            <a:off x="4724318" y="411275"/>
            <a:ext cx="4304700" cy="48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150"/>
              <a:buFont typeface="Montserrat Black"/>
              <a:buNone/>
              <a:defRPr sz="215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2pPr>
            <a:lvl3pPr marR="0" lvl="2"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3pPr>
            <a:lvl4pPr marR="0" lvl="3"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4pPr>
            <a:lvl5pPr marR="0" lvl="4"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5pPr>
            <a:lvl6pPr marR="0" lvl="5"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6pPr>
            <a:lvl7pPr marR="0" lvl="6"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7pPr>
            <a:lvl8pPr marR="0" lvl="7"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8pPr>
            <a:lvl9pPr marR="0" lvl="8"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9pPr>
          </a:lstStyle>
          <a:p>
            <a:r>
              <a:rPr lang="en-US" dirty="0" smtClean="0"/>
              <a:t>Data</a:t>
            </a:r>
            <a:endParaRPr lang="en-US" dirty="0"/>
          </a:p>
        </p:txBody>
      </p:sp>
      <p:cxnSp>
        <p:nvCxnSpPr>
          <p:cNvPr id="27" name="Google Shape;2491;p90"/>
          <p:cNvCxnSpPr/>
          <p:nvPr/>
        </p:nvCxnSpPr>
        <p:spPr>
          <a:xfrm>
            <a:off x="2105539" y="900875"/>
            <a:ext cx="4842900" cy="0"/>
          </a:xfrm>
          <a:prstGeom prst="straightConnector1">
            <a:avLst/>
          </a:prstGeom>
          <a:noFill/>
          <a:ln w="9525" cap="flat" cmpd="sng">
            <a:solidFill>
              <a:schemeClr val="accent1"/>
            </a:solidFill>
            <a:prstDash val="solid"/>
            <a:round/>
            <a:headEnd type="none" w="med" len="med"/>
            <a:tailEnd type="none" w="med" len="med"/>
          </a:ln>
        </p:spPr>
      </p:cxnSp>
      <p:sp>
        <p:nvSpPr>
          <p:cNvPr id="23" name="Google Shape;2504;p90"/>
          <p:cNvSpPr/>
          <p:nvPr/>
        </p:nvSpPr>
        <p:spPr>
          <a:xfrm>
            <a:off x="4630325" y="4355262"/>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511;p90"/>
          <p:cNvSpPr txBox="1"/>
          <p:nvPr/>
        </p:nvSpPr>
        <p:spPr>
          <a:xfrm>
            <a:off x="4709357" y="4443312"/>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smtClean="0">
                <a:solidFill>
                  <a:schemeClr val="lt1"/>
                </a:solidFill>
                <a:latin typeface="Montserrat"/>
                <a:ea typeface="Montserrat"/>
                <a:cs typeface="Montserrat"/>
                <a:sym typeface="Montserrat"/>
              </a:rPr>
              <a:t>3</a:t>
            </a:r>
            <a:endParaRPr dirty="0">
              <a:latin typeface="Montserrat Medium"/>
              <a:ea typeface="Montserrat Medium"/>
              <a:cs typeface="Montserrat Medium"/>
              <a:sym typeface="Montserrat Medium"/>
            </a:endParaRPr>
          </a:p>
        </p:txBody>
      </p:sp>
      <p:sp>
        <p:nvSpPr>
          <p:cNvPr id="28" name="Google Shape;2499;p90"/>
          <p:cNvSpPr txBox="1">
            <a:spLocks/>
          </p:cNvSpPr>
          <p:nvPr/>
        </p:nvSpPr>
        <p:spPr>
          <a:xfrm>
            <a:off x="5072581" y="4355262"/>
            <a:ext cx="3427824" cy="418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2pPr>
            <a:lvl3pPr marR="0" lvl="2"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3pPr>
            <a:lvl4pPr marR="0" lvl="3"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4pPr>
            <a:lvl5pPr marR="0" lvl="4"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5pPr>
            <a:lvl6pPr marR="0" lvl="5"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6pPr>
            <a:lvl7pPr marR="0" lvl="6"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7pPr>
            <a:lvl8pPr marR="0" lvl="7"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8pPr>
            <a:lvl9pPr marR="0" lvl="8"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9pPr>
          </a:lstStyle>
          <a:p>
            <a:r>
              <a:rPr lang="en-US" sz="1300" b="1" dirty="0" smtClean="0">
                <a:latin typeface="Montserrat"/>
                <a:ea typeface="Montserrat"/>
                <a:cs typeface="Montserrat"/>
                <a:sym typeface="Montserrat"/>
              </a:rPr>
              <a:t>Normalization: </a:t>
            </a:r>
            <a:r>
              <a:rPr lang="en-US" sz="1300" dirty="0" smtClean="0">
                <a:solidFill>
                  <a:schemeClr val="accent3"/>
                </a:solidFill>
                <a:latin typeface="+mn-lt"/>
                <a:ea typeface="Montserrat"/>
                <a:cs typeface="Montserrat"/>
                <a:sym typeface="Montserrat"/>
              </a:rPr>
              <a:t>Data can be normalized to reduce problems with overfitting.</a:t>
            </a:r>
            <a:endParaRPr lang="en-US" sz="1300" b="1" dirty="0">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503"/>
                                        </p:tgtEl>
                                        <p:attrNameLst>
                                          <p:attrName>style.visibility</p:attrName>
                                        </p:attrNameLst>
                                      </p:cBhvr>
                                      <p:to>
                                        <p:strVal val="visible"/>
                                      </p:to>
                                    </p:set>
                                    <p:anim calcmode="lin" valueType="num">
                                      <p:cBhvr additive="base">
                                        <p:cTn id="7" dur="1100"/>
                                        <p:tgtEl>
                                          <p:spTgt spid="2503"/>
                                        </p:tgtEl>
                                        <p:attrNameLst>
                                          <p:attrName>ppt_w</p:attrName>
                                        </p:attrNameLst>
                                      </p:cBhvr>
                                      <p:tavLst>
                                        <p:tav tm="0">
                                          <p:val>
                                            <p:strVal val="0"/>
                                          </p:val>
                                        </p:tav>
                                        <p:tav tm="100000">
                                          <p:val>
                                            <p:strVal val="#ppt_w"/>
                                          </p:val>
                                        </p:tav>
                                      </p:tavLst>
                                    </p:anim>
                                    <p:anim calcmode="lin" valueType="num">
                                      <p:cBhvr additive="base">
                                        <p:cTn id="8" dur="1100"/>
                                        <p:tgtEl>
                                          <p:spTgt spid="2503"/>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504"/>
                                        </p:tgtEl>
                                        <p:attrNameLst>
                                          <p:attrName>style.visibility</p:attrName>
                                        </p:attrNameLst>
                                      </p:cBhvr>
                                      <p:to>
                                        <p:strVal val="visible"/>
                                      </p:to>
                                    </p:set>
                                    <p:anim calcmode="lin" valueType="num">
                                      <p:cBhvr additive="base">
                                        <p:cTn id="11" dur="1000"/>
                                        <p:tgtEl>
                                          <p:spTgt spid="2504"/>
                                        </p:tgtEl>
                                        <p:attrNameLst>
                                          <p:attrName>ppt_w</p:attrName>
                                        </p:attrNameLst>
                                      </p:cBhvr>
                                      <p:tavLst>
                                        <p:tav tm="0">
                                          <p:val>
                                            <p:strVal val="0"/>
                                          </p:val>
                                        </p:tav>
                                        <p:tav tm="100000">
                                          <p:val>
                                            <p:strVal val="#ppt_w"/>
                                          </p:val>
                                        </p:tav>
                                      </p:tavLst>
                                    </p:anim>
                                    <p:anim calcmode="lin" valueType="num">
                                      <p:cBhvr additive="base">
                                        <p:cTn id="12" dur="1000"/>
                                        <p:tgtEl>
                                          <p:spTgt spid="2504"/>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2505"/>
                                        </p:tgtEl>
                                        <p:attrNameLst>
                                          <p:attrName>style.visibility</p:attrName>
                                        </p:attrNameLst>
                                      </p:cBhvr>
                                      <p:to>
                                        <p:strVal val="visible"/>
                                      </p:to>
                                    </p:set>
                                    <p:anim calcmode="lin" valueType="num">
                                      <p:cBhvr additive="base">
                                        <p:cTn id="15" dur="1000"/>
                                        <p:tgtEl>
                                          <p:spTgt spid="2505"/>
                                        </p:tgtEl>
                                        <p:attrNameLst>
                                          <p:attrName>ppt_w</p:attrName>
                                        </p:attrNameLst>
                                      </p:cBhvr>
                                      <p:tavLst>
                                        <p:tav tm="0">
                                          <p:val>
                                            <p:strVal val="0"/>
                                          </p:val>
                                        </p:tav>
                                        <p:tav tm="100000">
                                          <p:val>
                                            <p:strVal val="#ppt_w"/>
                                          </p:val>
                                        </p:tav>
                                      </p:tavLst>
                                    </p:anim>
                                    <p:anim calcmode="lin" valueType="num">
                                      <p:cBhvr additive="base">
                                        <p:cTn id="16" dur="1000"/>
                                        <p:tgtEl>
                                          <p:spTgt spid="2505"/>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2506"/>
                                        </p:tgtEl>
                                        <p:attrNameLst>
                                          <p:attrName>style.visibility</p:attrName>
                                        </p:attrNameLst>
                                      </p:cBhvr>
                                      <p:to>
                                        <p:strVal val="visible"/>
                                      </p:to>
                                    </p:set>
                                    <p:anim calcmode="lin" valueType="num">
                                      <p:cBhvr additive="base">
                                        <p:cTn id="19" dur="1000"/>
                                        <p:tgtEl>
                                          <p:spTgt spid="2506"/>
                                        </p:tgtEl>
                                        <p:attrNameLst>
                                          <p:attrName>ppt_w</p:attrName>
                                        </p:attrNameLst>
                                      </p:cBhvr>
                                      <p:tavLst>
                                        <p:tav tm="0">
                                          <p:val>
                                            <p:strVal val="0"/>
                                          </p:val>
                                        </p:tav>
                                        <p:tav tm="100000">
                                          <p:val>
                                            <p:strVal val="#ppt_w"/>
                                          </p:val>
                                        </p:tav>
                                      </p:tavLst>
                                    </p:anim>
                                    <p:anim calcmode="lin" valueType="num">
                                      <p:cBhvr additive="base">
                                        <p:cTn id="20" dur="1000"/>
                                        <p:tgtEl>
                                          <p:spTgt spid="2506"/>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2502"/>
                                        </p:tgtEl>
                                        <p:attrNameLst>
                                          <p:attrName>style.visibility</p:attrName>
                                        </p:attrNameLst>
                                      </p:cBhvr>
                                      <p:to>
                                        <p:strVal val="visible"/>
                                      </p:to>
                                    </p:set>
                                    <p:anim calcmode="lin" valueType="num">
                                      <p:cBhvr additive="base">
                                        <p:cTn id="23" dur="1000"/>
                                        <p:tgtEl>
                                          <p:spTgt spid="2502"/>
                                        </p:tgtEl>
                                        <p:attrNameLst>
                                          <p:attrName>ppt_w</p:attrName>
                                        </p:attrNameLst>
                                      </p:cBhvr>
                                      <p:tavLst>
                                        <p:tav tm="0">
                                          <p:val>
                                            <p:strVal val="0"/>
                                          </p:val>
                                        </p:tav>
                                        <p:tav tm="100000">
                                          <p:val>
                                            <p:strVal val="#ppt_w"/>
                                          </p:val>
                                        </p:tav>
                                      </p:tavLst>
                                    </p:anim>
                                    <p:anim calcmode="lin" valueType="num">
                                      <p:cBhvr additive="base">
                                        <p:cTn id="24" dur="1000"/>
                                        <p:tgtEl>
                                          <p:spTgt spid="2502"/>
                                        </p:tgtEl>
                                        <p:attrNameLst>
                                          <p:attrName>ppt_h</p:attrName>
                                        </p:attrNameLst>
                                      </p:cBhvr>
                                      <p:tavLst>
                                        <p:tav tm="0">
                                          <p:val>
                                            <p:strVal val="0"/>
                                          </p:val>
                                        </p:tav>
                                        <p:tav tm="100000">
                                          <p:val>
                                            <p:strVal val="#ppt_h"/>
                                          </p:val>
                                        </p:tav>
                                      </p:tavLst>
                                    </p:anim>
                                  </p:childTnLst>
                                </p:cTn>
                              </p:par>
                              <p:par>
                                <p:cTn id="25" presetID="10" presetClass="entr" presetSubtype="0" fill="hold" nodeType="withEffect">
                                  <p:stCondLst>
                                    <p:cond delay="0"/>
                                  </p:stCondLst>
                                  <p:childTnLst>
                                    <p:set>
                                      <p:cBhvr>
                                        <p:cTn id="26" dur="1" fill="hold">
                                          <p:stCondLst>
                                            <p:cond delay="0"/>
                                          </p:stCondLst>
                                        </p:cTn>
                                        <p:tgtEl>
                                          <p:spTgt spid="2492"/>
                                        </p:tgtEl>
                                        <p:attrNameLst>
                                          <p:attrName>style.visibility</p:attrName>
                                        </p:attrNameLst>
                                      </p:cBhvr>
                                      <p:to>
                                        <p:strVal val="visible"/>
                                      </p:to>
                                    </p:set>
                                    <p:animEffect transition="in" filter="fade">
                                      <p:cBhvr>
                                        <p:cTn id="27" dur="1000"/>
                                        <p:tgtEl>
                                          <p:spTgt spid="2492"/>
                                        </p:tgtEl>
                                      </p:cBhvr>
                                    </p:animEffect>
                                  </p:childTnLst>
                                </p:cTn>
                              </p:par>
                              <p:par>
                                <p:cTn id="28" presetID="10" presetClass="entr" presetSubtype="0" fill="hold" nodeType="withEffect">
                                  <p:stCondLst>
                                    <p:cond delay="0"/>
                                  </p:stCondLst>
                                  <p:childTnLst>
                                    <p:set>
                                      <p:cBhvr>
                                        <p:cTn id="29" dur="1" fill="hold">
                                          <p:stCondLst>
                                            <p:cond delay="0"/>
                                          </p:stCondLst>
                                        </p:cTn>
                                        <p:tgtEl>
                                          <p:spTgt spid="2497"/>
                                        </p:tgtEl>
                                        <p:attrNameLst>
                                          <p:attrName>style.visibility</p:attrName>
                                        </p:attrNameLst>
                                      </p:cBhvr>
                                      <p:to>
                                        <p:strVal val="visible"/>
                                      </p:to>
                                    </p:set>
                                    <p:animEffect transition="in" filter="fade">
                                      <p:cBhvr>
                                        <p:cTn id="30" dur="1000"/>
                                        <p:tgtEl>
                                          <p:spTgt spid="2497"/>
                                        </p:tgtEl>
                                      </p:cBhvr>
                                    </p:animEffect>
                                  </p:childTnLst>
                                </p:cTn>
                              </p:par>
                              <p:par>
                                <p:cTn id="31" presetID="10" presetClass="entr" presetSubtype="0" fill="hold" nodeType="withEffect">
                                  <p:stCondLst>
                                    <p:cond delay="0"/>
                                  </p:stCondLst>
                                  <p:childTnLst>
                                    <p:set>
                                      <p:cBhvr>
                                        <p:cTn id="32" dur="1" fill="hold">
                                          <p:stCondLst>
                                            <p:cond delay="0"/>
                                          </p:stCondLst>
                                        </p:cTn>
                                        <p:tgtEl>
                                          <p:spTgt spid="2501"/>
                                        </p:tgtEl>
                                        <p:attrNameLst>
                                          <p:attrName>style.visibility</p:attrName>
                                        </p:attrNameLst>
                                      </p:cBhvr>
                                      <p:to>
                                        <p:strVal val="visible"/>
                                      </p:to>
                                    </p:set>
                                    <p:animEffect transition="in" filter="fade">
                                      <p:cBhvr>
                                        <p:cTn id="33" dur="1000"/>
                                        <p:tgtEl>
                                          <p:spTgt spid="2501"/>
                                        </p:tgtEl>
                                      </p:cBhvr>
                                    </p:animEffect>
                                  </p:childTnLst>
                                </p:cTn>
                              </p:par>
                              <p:par>
                                <p:cTn id="34" presetID="10" presetClass="entr" presetSubtype="0" fill="hold" nodeType="withEffect">
                                  <p:stCondLst>
                                    <p:cond delay="0"/>
                                  </p:stCondLst>
                                  <p:childTnLst>
                                    <p:set>
                                      <p:cBhvr>
                                        <p:cTn id="35" dur="1" fill="hold">
                                          <p:stCondLst>
                                            <p:cond delay="0"/>
                                          </p:stCondLst>
                                        </p:cTn>
                                        <p:tgtEl>
                                          <p:spTgt spid="2499"/>
                                        </p:tgtEl>
                                        <p:attrNameLst>
                                          <p:attrName>style.visibility</p:attrName>
                                        </p:attrNameLst>
                                      </p:cBhvr>
                                      <p:to>
                                        <p:strVal val="visible"/>
                                      </p:to>
                                    </p:set>
                                    <p:animEffect transition="in" filter="fade">
                                      <p:cBhvr>
                                        <p:cTn id="36" dur="1000"/>
                                        <p:tgtEl>
                                          <p:spTgt spid="2499"/>
                                        </p:tgtEl>
                                      </p:cBhvr>
                                    </p:animEffect>
                                  </p:childTnLst>
                                </p:cTn>
                              </p:par>
                              <p:par>
                                <p:cTn id="37" presetID="10" presetClass="entr" presetSubtype="0" fill="hold" nodeType="withEffect">
                                  <p:stCondLst>
                                    <p:cond delay="0"/>
                                  </p:stCondLst>
                                  <p:childTnLst>
                                    <p:set>
                                      <p:cBhvr>
                                        <p:cTn id="38" dur="1" fill="hold">
                                          <p:stCondLst>
                                            <p:cond delay="0"/>
                                          </p:stCondLst>
                                        </p:cTn>
                                        <p:tgtEl>
                                          <p:spTgt spid="2500"/>
                                        </p:tgtEl>
                                        <p:attrNameLst>
                                          <p:attrName>style.visibility</p:attrName>
                                        </p:attrNameLst>
                                      </p:cBhvr>
                                      <p:to>
                                        <p:strVal val="visible"/>
                                      </p:to>
                                    </p:set>
                                    <p:animEffect transition="in" filter="fade">
                                      <p:cBhvr>
                                        <p:cTn id="39" dur="1000"/>
                                        <p:tgtEl>
                                          <p:spTgt spid="2500"/>
                                        </p:tgtEl>
                                      </p:cBhvr>
                                    </p:animEffect>
                                  </p:childTnLst>
                                </p:cTn>
                              </p:par>
                              <p:par>
                                <p:cTn id="40" presetID="23" presetClass="entr" presetSubtype="16"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additive="base">
                                        <p:cTn id="42" dur="1000"/>
                                        <p:tgtEl>
                                          <p:spTgt spid="23"/>
                                        </p:tgtEl>
                                        <p:attrNameLst>
                                          <p:attrName>ppt_w</p:attrName>
                                        </p:attrNameLst>
                                      </p:cBhvr>
                                      <p:tavLst>
                                        <p:tav tm="0">
                                          <p:val>
                                            <p:strVal val="0"/>
                                          </p:val>
                                        </p:tav>
                                        <p:tav tm="100000">
                                          <p:val>
                                            <p:strVal val="#ppt_w"/>
                                          </p:val>
                                        </p:tav>
                                      </p:tavLst>
                                    </p:anim>
                                    <p:anim calcmode="lin" valueType="num">
                                      <p:cBhvr additive="base">
                                        <p:cTn id="43" dur="1000"/>
                                        <p:tgtEl>
                                          <p:spTgt spid="23"/>
                                        </p:tgtEl>
                                        <p:attrNameLst>
                                          <p:attrName>ppt_h</p:attrName>
                                        </p:attrNameLst>
                                      </p:cBhvr>
                                      <p:tavLst>
                                        <p:tav tm="0">
                                          <p:val>
                                            <p:strVal val="0"/>
                                          </p:val>
                                        </p:tav>
                                        <p:tav tm="100000">
                                          <p:val>
                                            <p:strVal val="#ppt_h"/>
                                          </p:val>
                                        </p:tav>
                                      </p:tavLst>
                                    </p:anim>
                                  </p:childTnLst>
                                </p:cTn>
                              </p:par>
                              <p:par>
                                <p:cTn id="44" presetID="10" presetClass="entr" presetSubtype="0" fill="hold"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85"/>
        <p:cNvGrpSpPr/>
        <p:nvPr/>
      </p:nvGrpSpPr>
      <p:grpSpPr>
        <a:xfrm>
          <a:off x="0" y="0"/>
          <a:ext cx="0" cy="0"/>
          <a:chOff x="0" y="0"/>
          <a:chExt cx="0" cy="0"/>
        </a:xfrm>
      </p:grpSpPr>
      <p:sp>
        <p:nvSpPr>
          <p:cNvPr id="2586" name="Google Shape;2586;p95"/>
          <p:cNvSpPr txBox="1">
            <a:spLocks noGrp="1"/>
          </p:cNvSpPr>
          <p:nvPr>
            <p:ph type="title"/>
          </p:nvPr>
        </p:nvSpPr>
        <p:spPr>
          <a:xfrm>
            <a:off x="-23274" y="150315"/>
            <a:ext cx="5863163"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Questions? Comments? Suggestions?</a:t>
            </a:r>
            <a:endParaRPr dirty="0"/>
          </a:p>
        </p:txBody>
      </p:sp>
      <p:cxnSp>
        <p:nvCxnSpPr>
          <p:cNvPr id="2594" name="Google Shape;2594;p95"/>
          <p:cNvCxnSpPr/>
          <p:nvPr/>
        </p:nvCxnSpPr>
        <p:spPr>
          <a:xfrm>
            <a:off x="-150642" y="684045"/>
            <a:ext cx="6117900" cy="0"/>
          </a:xfrm>
          <a:prstGeom prst="straightConnector1">
            <a:avLst/>
          </a:prstGeom>
          <a:noFill/>
          <a:ln w="9525" cap="flat" cmpd="sng">
            <a:solidFill>
              <a:schemeClr val="accent1"/>
            </a:solidFill>
            <a:prstDash val="solid"/>
            <a:round/>
            <a:headEnd type="none" w="med" len="med"/>
            <a:tailEnd type="none" w="med" len="med"/>
          </a:ln>
        </p:spPr>
      </p:cxnSp>
      <p:sp>
        <p:nvSpPr>
          <p:cNvPr id="11" name="TextBox 10"/>
          <p:cNvSpPr txBox="1"/>
          <p:nvPr/>
        </p:nvSpPr>
        <p:spPr>
          <a:xfrm>
            <a:off x="5839889" y="728176"/>
            <a:ext cx="3092605" cy="116955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err="1" smtClean="0">
                <a:solidFill>
                  <a:schemeClr val="accent3"/>
                </a:solidFill>
              </a:rPr>
              <a:t>YearBuilt</a:t>
            </a:r>
            <a:r>
              <a:rPr lang="en-US" dirty="0" smtClean="0">
                <a:solidFill>
                  <a:schemeClr val="accent3"/>
                </a:solidFill>
              </a:rPr>
              <a:t> was in the top five for the most important factors, and was notably also statistically significant according to the MLR model. </a:t>
            </a:r>
            <a:endParaRPr lang="en-US" dirty="0">
              <a:solidFill>
                <a:schemeClr val="accent3"/>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8176"/>
            <a:ext cx="5839889" cy="4028749"/>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06"/>
        <p:cNvGrpSpPr/>
        <p:nvPr/>
      </p:nvGrpSpPr>
      <p:grpSpPr>
        <a:xfrm>
          <a:off x="0" y="0"/>
          <a:ext cx="0" cy="0"/>
          <a:chOff x="0" y="0"/>
          <a:chExt cx="0" cy="0"/>
        </a:xfrm>
      </p:grpSpPr>
      <p:sp>
        <p:nvSpPr>
          <p:cNvPr id="1708" name="Google Shape;1708;p62"/>
          <p:cNvSpPr txBox="1">
            <a:spLocks noGrp="1"/>
          </p:cNvSpPr>
          <p:nvPr>
            <p:ph type="subTitle" idx="1"/>
          </p:nvPr>
        </p:nvSpPr>
        <p:spPr>
          <a:xfrm>
            <a:off x="100499" y="987857"/>
            <a:ext cx="5634559" cy="10419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accent1"/>
              </a:buClr>
              <a:buFont typeface="Arial" panose="020B0604020202020204" pitchFamily="34" charset="0"/>
              <a:buChar char="●"/>
            </a:pPr>
            <a:r>
              <a:rPr lang="en" dirty="0" smtClean="0">
                <a:latin typeface="Source Sans Pro"/>
              </a:rPr>
              <a:t>Before beginning any sort of analysis, one must examine whether or not the data “can” be anyalyzed properly to begin with. The typical dataset is split between numeric and categorical values. When coding, one has to ensure values are consistently classified throughout. </a:t>
            </a:r>
          </a:p>
          <a:p>
            <a:pPr marL="0" lvl="0" indent="0" algn="l" rtl="0">
              <a:spcBef>
                <a:spcPts val="0"/>
              </a:spcBef>
              <a:spcAft>
                <a:spcPts val="0"/>
              </a:spcAft>
              <a:buClr>
                <a:schemeClr val="accent5"/>
              </a:buClr>
            </a:pPr>
            <a:endParaRPr lang="en" sz="1300" dirty="0" smtClean="0">
              <a:latin typeface="Source Sans Pro"/>
            </a:endParaRPr>
          </a:p>
          <a:p>
            <a:pPr marL="742950" lvl="1" indent="-285750" algn="l">
              <a:buClr>
                <a:schemeClr val="accent1"/>
              </a:buClr>
              <a:buSzPct val="100000"/>
              <a:buFont typeface="Arial" panose="020B0604020202020204" pitchFamily="34" charset="0"/>
              <a:buChar char="•"/>
            </a:pPr>
            <a:r>
              <a:rPr lang="en-US" sz="1400" dirty="0" smtClean="0">
                <a:latin typeface="Source Sans Pro"/>
              </a:rPr>
              <a:t>As a few examples, taken plainly, </a:t>
            </a:r>
            <a:r>
              <a:rPr lang="en-US" sz="1400" dirty="0" err="1" smtClean="0">
                <a:latin typeface="Source Sans Pro"/>
              </a:rPr>
              <a:t>YearBuilt</a:t>
            </a:r>
            <a:r>
              <a:rPr lang="en-US" sz="1400" dirty="0" smtClean="0">
                <a:latin typeface="Source Sans Pro"/>
              </a:rPr>
              <a:t> and </a:t>
            </a:r>
            <a:r>
              <a:rPr lang="en-US" sz="1400" dirty="0" err="1" smtClean="0">
                <a:latin typeface="Source Sans Pro"/>
              </a:rPr>
              <a:t>YearRemodAdd</a:t>
            </a:r>
            <a:r>
              <a:rPr lang="en-US" sz="1400" dirty="0" smtClean="0">
                <a:latin typeface="Source Sans Pro"/>
              </a:rPr>
              <a:t> are both dates and not integers. We also know PID (a classification) is a string, not an integer. </a:t>
            </a:r>
            <a:r>
              <a:rPr lang="en-US" sz="1400" dirty="0" err="1" smtClean="0">
                <a:latin typeface="Source Sans Pro"/>
              </a:rPr>
              <a:t>MSSubClass</a:t>
            </a:r>
            <a:r>
              <a:rPr lang="en-US" sz="1400" dirty="0" smtClean="0">
                <a:latin typeface="Source Sans Pro"/>
              </a:rPr>
              <a:t> is also a category, not an integer. </a:t>
            </a:r>
          </a:p>
          <a:p>
            <a:pPr marL="742950" lvl="1" indent="-285750" algn="l">
              <a:buClr>
                <a:schemeClr val="accent5"/>
              </a:buClr>
              <a:buSzPct val="100000"/>
              <a:buFont typeface="Arial" panose="020B0604020202020204" pitchFamily="34" charset="0"/>
              <a:buChar char="•"/>
            </a:pPr>
            <a:endParaRPr lang="en-US" sz="1400" dirty="0">
              <a:latin typeface="Source Sans Pro"/>
            </a:endParaRPr>
          </a:p>
          <a:p>
            <a:pPr marL="742950" lvl="1" indent="-285750" algn="l">
              <a:buClr>
                <a:schemeClr val="accent5"/>
              </a:buClr>
              <a:buSzPct val="100000"/>
              <a:buFont typeface="Arial" panose="020B0604020202020204" pitchFamily="34" charset="0"/>
              <a:buChar char="•"/>
            </a:pPr>
            <a:r>
              <a:rPr lang="en-US" sz="1400" dirty="0" smtClean="0">
                <a:latin typeface="Source Sans Pro"/>
              </a:rPr>
              <a:t>It is necessary to convert these to their proper data types, otherwise errors may occur or results may appear different than expected.</a:t>
            </a:r>
          </a:p>
        </p:txBody>
      </p:sp>
      <p:cxnSp>
        <p:nvCxnSpPr>
          <p:cNvPr id="1709" name="Google Shape;1709;p62"/>
          <p:cNvCxnSpPr/>
          <p:nvPr/>
        </p:nvCxnSpPr>
        <p:spPr>
          <a:xfrm>
            <a:off x="-150641" y="942475"/>
            <a:ext cx="5885700" cy="0"/>
          </a:xfrm>
          <a:prstGeom prst="straightConnector1">
            <a:avLst/>
          </a:prstGeom>
          <a:noFill/>
          <a:ln w="9525" cap="flat" cmpd="sng">
            <a:solidFill>
              <a:schemeClr val="accent1"/>
            </a:solidFill>
            <a:prstDash val="solid"/>
            <a:round/>
            <a:headEnd type="none" w="med" len="med"/>
            <a:tailEnd type="none" w="med" len="med"/>
          </a:ln>
        </p:spPr>
      </p:cxnSp>
      <p:sp>
        <p:nvSpPr>
          <p:cNvPr id="6" name="Google Shape;1700;p61"/>
          <p:cNvSpPr txBox="1">
            <a:spLocks/>
          </p:cNvSpPr>
          <p:nvPr/>
        </p:nvSpPr>
        <p:spPr>
          <a:xfrm>
            <a:off x="0" y="407494"/>
            <a:ext cx="7459200" cy="48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2pPr>
            <a:lvl3pPr marR="0" lvl="2"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3pPr>
            <a:lvl4pPr marR="0" lvl="3"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4pPr>
            <a:lvl5pPr marR="0" lvl="4"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5pPr>
            <a:lvl6pPr marR="0" lvl="5"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6pPr>
            <a:lvl7pPr marR="0" lvl="6"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7pPr>
            <a:lvl8pPr marR="0" lvl="7"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8pPr>
            <a:lvl9pPr marR="0" lvl="8"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9pPr>
          </a:lstStyle>
          <a:p>
            <a:pPr algn="l"/>
            <a:r>
              <a:rPr lang="en-US" sz="2150" dirty="0" smtClean="0"/>
              <a:t>Modifying the Data: Data Types</a:t>
            </a:r>
            <a:endParaRPr lang="en-US" sz="215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8761" y="652293"/>
            <a:ext cx="1995016" cy="4202269"/>
          </a:xfrm>
          <a:prstGeom prst="rect">
            <a:avLst/>
          </a:prstGeom>
        </p:spPr>
      </p:pic>
      <p:sp>
        <p:nvSpPr>
          <p:cNvPr id="8" name="Rectangle 7"/>
          <p:cNvSpPr/>
          <p:nvPr/>
        </p:nvSpPr>
        <p:spPr>
          <a:xfrm>
            <a:off x="6388683" y="4475356"/>
            <a:ext cx="1836234" cy="37920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388683" y="652293"/>
            <a:ext cx="1836234" cy="24480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388683" y="1226634"/>
            <a:ext cx="1836234" cy="22357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08"/>
                                        </p:tgtEl>
                                        <p:attrNameLst>
                                          <p:attrName>style.visibility</p:attrName>
                                        </p:attrNameLst>
                                      </p:cBhvr>
                                      <p:to>
                                        <p:strVal val="visible"/>
                                      </p:to>
                                    </p:set>
                                    <p:animEffect transition="in" filter="fade">
                                      <p:cBhvr>
                                        <p:cTn id="7" dur="1000"/>
                                        <p:tgtEl>
                                          <p:spTgt spid="17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29"/>
        <p:cNvGrpSpPr/>
        <p:nvPr/>
      </p:nvGrpSpPr>
      <p:grpSpPr>
        <a:xfrm>
          <a:off x="0" y="0"/>
          <a:ext cx="0" cy="0"/>
          <a:chOff x="0" y="0"/>
          <a:chExt cx="0" cy="0"/>
        </a:xfrm>
      </p:grpSpPr>
      <p:sp>
        <p:nvSpPr>
          <p:cNvPr id="1730" name="Google Shape;1730;p64"/>
          <p:cNvSpPr txBox="1">
            <a:spLocks noGrp="1"/>
          </p:cNvSpPr>
          <p:nvPr>
            <p:ph type="title" idx="18"/>
          </p:nvPr>
        </p:nvSpPr>
        <p:spPr>
          <a:xfrm>
            <a:off x="0" y="416950"/>
            <a:ext cx="5381309"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Modifying the Data: Nulls and NA</a:t>
            </a:r>
            <a:endParaRPr dirty="0"/>
          </a:p>
        </p:txBody>
      </p:sp>
      <p:cxnSp>
        <p:nvCxnSpPr>
          <p:cNvPr id="1731" name="Google Shape;1731;p64"/>
          <p:cNvCxnSpPr/>
          <p:nvPr/>
        </p:nvCxnSpPr>
        <p:spPr>
          <a:xfrm>
            <a:off x="-150641" y="942475"/>
            <a:ext cx="4254900" cy="0"/>
          </a:xfrm>
          <a:prstGeom prst="straightConnector1">
            <a:avLst/>
          </a:prstGeom>
          <a:noFill/>
          <a:ln w="9525" cap="flat" cmpd="sng">
            <a:solidFill>
              <a:schemeClr val="accent1"/>
            </a:solidFill>
            <a:prstDash val="solid"/>
            <a:round/>
            <a:headEnd type="none" w="med" len="med"/>
            <a:tailEnd type="none" w="med" len="med"/>
          </a:ln>
        </p:spPr>
      </p:cxnSp>
      <p:sp>
        <p:nvSpPr>
          <p:cNvPr id="1734" name="Google Shape;1734;p64"/>
          <p:cNvSpPr txBox="1">
            <a:spLocks noGrp="1"/>
          </p:cNvSpPr>
          <p:nvPr>
            <p:ph type="subTitle" idx="1"/>
          </p:nvPr>
        </p:nvSpPr>
        <p:spPr>
          <a:xfrm>
            <a:off x="0" y="970452"/>
            <a:ext cx="4861932" cy="6081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accent1"/>
              </a:buClr>
              <a:buFont typeface="Arial" panose="020B0604020202020204" pitchFamily="34" charset="0"/>
              <a:buChar char="●"/>
            </a:pPr>
            <a:r>
              <a:rPr lang="en" dirty="0" smtClean="0">
                <a:latin typeface="Source Sans Pro"/>
              </a:rPr>
              <a:t>An NA value is likely to cause the most issues when dealing with data. When running functions, depending on the program, many can’t process them and may produce an error or show results incorrectly. To deal with them you have several options, such as:</a:t>
            </a:r>
          </a:p>
          <a:p>
            <a:pPr marL="0" lvl="0" indent="0" algn="l" rtl="0">
              <a:spcBef>
                <a:spcPts val="0"/>
              </a:spcBef>
              <a:spcAft>
                <a:spcPts val="0"/>
              </a:spcAft>
              <a:buClr>
                <a:schemeClr val="accent1"/>
              </a:buClr>
            </a:pPr>
            <a:endParaRPr lang="en" dirty="0" smtClean="0">
              <a:latin typeface="Source Sans Pro"/>
            </a:endParaRPr>
          </a:p>
          <a:p>
            <a:pPr marL="800100" lvl="1" indent="-342900">
              <a:buClr>
                <a:schemeClr val="accent1"/>
              </a:buClr>
              <a:buSzPct val="100000"/>
              <a:buFont typeface="+mj-lt"/>
              <a:buAutoNum type="arabicPeriod"/>
            </a:pPr>
            <a:r>
              <a:rPr lang="en" sz="1400" dirty="0" smtClean="0">
                <a:latin typeface="Source Sans Pro"/>
              </a:rPr>
              <a:t>Assume what the value was going to be based on related values.</a:t>
            </a:r>
          </a:p>
          <a:p>
            <a:pPr marL="800100" lvl="1" indent="-342900">
              <a:buClr>
                <a:schemeClr val="accent1"/>
              </a:buClr>
              <a:buSzPct val="100000"/>
              <a:buFont typeface="+mj-lt"/>
              <a:buAutoNum type="arabicPeriod"/>
            </a:pPr>
            <a:endParaRPr lang="en" sz="1400" dirty="0">
              <a:latin typeface="Source Sans Pro"/>
            </a:endParaRPr>
          </a:p>
          <a:p>
            <a:pPr marL="800100" lvl="1" indent="-342900">
              <a:buClr>
                <a:schemeClr val="accent1"/>
              </a:buClr>
              <a:buSzPct val="100000"/>
              <a:buFont typeface="+mj-lt"/>
              <a:buAutoNum type="arabicPeriod"/>
            </a:pPr>
            <a:r>
              <a:rPr lang="en" sz="1400" dirty="0" smtClean="0">
                <a:latin typeface="Source Sans Pro"/>
              </a:rPr>
              <a:t>Replace values as a “0” or “none” if the value is legitimately lacking, or if there is no value.</a:t>
            </a:r>
          </a:p>
          <a:p>
            <a:pPr marL="800100" lvl="1" indent="-342900">
              <a:buClr>
                <a:schemeClr val="accent1"/>
              </a:buClr>
              <a:buSzPct val="100000"/>
              <a:buFont typeface="+mj-lt"/>
              <a:buAutoNum type="arabicPeriod"/>
            </a:pPr>
            <a:endParaRPr lang="en" sz="1400" dirty="0">
              <a:latin typeface="Source Sans Pro"/>
            </a:endParaRPr>
          </a:p>
          <a:p>
            <a:pPr marL="800100" lvl="1" indent="-342900">
              <a:buClr>
                <a:schemeClr val="accent1"/>
              </a:buClr>
              <a:buSzPct val="100000"/>
              <a:buFont typeface="+mj-lt"/>
              <a:buAutoNum type="arabicPeriod"/>
            </a:pPr>
            <a:r>
              <a:rPr lang="en" sz="1400" dirty="0" smtClean="0">
                <a:latin typeface="Source Sans Pro"/>
              </a:rPr>
              <a:t>Replace values with most common value or median. </a:t>
            </a:r>
            <a:endParaRPr lang="en" sz="1400" dirty="0">
              <a:latin typeface="Source Sans Pro"/>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5922" y="290568"/>
            <a:ext cx="1501697" cy="4485839"/>
          </a:xfrm>
          <a:prstGeom prst="rect">
            <a:avLst/>
          </a:prstGeom>
        </p:spPr>
      </p:pic>
      <p:sp>
        <p:nvSpPr>
          <p:cNvPr id="17" name="TextBox 16"/>
          <p:cNvSpPr txBox="1"/>
          <p:nvPr/>
        </p:nvSpPr>
        <p:spPr>
          <a:xfrm>
            <a:off x="5582031" y="1840989"/>
            <a:ext cx="1733169" cy="1384995"/>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Shown is an untransformed version of the “count” of all missing values in the dataset.</a:t>
            </a:r>
            <a:endParaRPr lang="en-US" dirty="0">
              <a:solidFill>
                <a:schemeClr val="accent3"/>
              </a:solidFill>
              <a:latin typeface="Source Sans Pro"/>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50"/>
        <p:cNvGrpSpPr/>
        <p:nvPr/>
      </p:nvGrpSpPr>
      <p:grpSpPr>
        <a:xfrm>
          <a:off x="0" y="0"/>
          <a:ext cx="0" cy="0"/>
          <a:chOff x="0" y="0"/>
          <a:chExt cx="0" cy="0"/>
        </a:xfrm>
      </p:grpSpPr>
      <p:sp>
        <p:nvSpPr>
          <p:cNvPr id="1751" name="Google Shape;1751;p65"/>
          <p:cNvSpPr txBox="1">
            <a:spLocks noGrp="1"/>
          </p:cNvSpPr>
          <p:nvPr>
            <p:ph type="title" idx="18"/>
          </p:nvPr>
        </p:nvSpPr>
        <p:spPr>
          <a:xfrm>
            <a:off x="0" y="452875"/>
            <a:ext cx="4045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Overview: Numeric</a:t>
            </a:r>
            <a:endParaRPr dirty="0"/>
          </a:p>
        </p:txBody>
      </p:sp>
      <p:cxnSp>
        <p:nvCxnSpPr>
          <p:cNvPr id="1752" name="Google Shape;1752;p65"/>
          <p:cNvCxnSpPr/>
          <p:nvPr/>
        </p:nvCxnSpPr>
        <p:spPr>
          <a:xfrm>
            <a:off x="-150641" y="942475"/>
            <a:ext cx="4254900" cy="0"/>
          </a:xfrm>
          <a:prstGeom prst="straightConnector1">
            <a:avLst/>
          </a:prstGeom>
          <a:noFill/>
          <a:ln w="9525" cap="flat" cmpd="sng">
            <a:solidFill>
              <a:schemeClr val="accent1"/>
            </a:solidFill>
            <a:prstDash val="solid"/>
            <a:round/>
            <a:headEnd type="none" w="med" len="med"/>
            <a:tailEnd type="none" w="med" len="med"/>
          </a:ln>
        </p:spPr>
      </p:cxn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4647" y="0"/>
            <a:ext cx="6045364" cy="5143500"/>
          </a:xfrm>
          <a:prstGeom prst="rect">
            <a:avLst/>
          </a:prstGeom>
        </p:spPr>
      </p:pic>
      <p:sp>
        <p:nvSpPr>
          <p:cNvPr id="22" name="TextBox 21"/>
          <p:cNvSpPr txBox="1"/>
          <p:nvPr/>
        </p:nvSpPr>
        <p:spPr>
          <a:xfrm>
            <a:off x="59059" y="1048215"/>
            <a:ext cx="3095588" cy="3754874"/>
          </a:xfrm>
          <a:prstGeom prst="rect">
            <a:avLst/>
          </a:prstGeom>
          <a:noFill/>
        </p:spPr>
        <p:txBody>
          <a:bodyPr wrap="square" rtlCol="0">
            <a:spAutoFit/>
          </a:bodyPr>
          <a:lstStyle/>
          <a:p>
            <a:pPr marL="285750" lvl="0" indent="-285750">
              <a:buClr>
                <a:schemeClr val="accent1"/>
              </a:buClr>
              <a:buFont typeface="Arial" panose="020B0604020202020204" pitchFamily="34" charset="0"/>
              <a:buChar char="●"/>
            </a:pPr>
            <a:r>
              <a:rPr lang="en-US" dirty="0">
                <a:solidFill>
                  <a:schemeClr val="accent3"/>
                </a:solidFill>
                <a:latin typeface="Source Sans Pro"/>
              </a:rPr>
              <a:t>Here is every numeric variable tested against the target, which is </a:t>
            </a:r>
            <a:r>
              <a:rPr lang="en-US" dirty="0" err="1" smtClean="0">
                <a:solidFill>
                  <a:schemeClr val="accent3"/>
                </a:solidFill>
                <a:latin typeface="Source Sans Pro"/>
              </a:rPr>
              <a:t>SalePrice</a:t>
            </a:r>
            <a:r>
              <a:rPr lang="en-US" dirty="0">
                <a:solidFill>
                  <a:schemeClr val="accent3"/>
                </a:solidFill>
                <a:latin typeface="Source Sans Pro"/>
              </a:rPr>
              <a:t>. We can see many of the variables have some sort of correlation just from eyeing them, and we can also tell which might satisfy the features of linear regression. </a:t>
            </a:r>
          </a:p>
          <a:p>
            <a:pPr marL="285750" lvl="0" indent="-285750">
              <a:buClr>
                <a:schemeClr val="accent1"/>
              </a:buClr>
              <a:buFont typeface="Arial" panose="020B0604020202020204" pitchFamily="34" charset="0"/>
              <a:buChar char="●"/>
            </a:pPr>
            <a:endParaRPr lang="en-US" dirty="0">
              <a:solidFill>
                <a:schemeClr val="accent3"/>
              </a:solidFill>
              <a:latin typeface="Source Sans Pro"/>
            </a:endParaRPr>
          </a:p>
          <a:p>
            <a:pPr marL="285750" lvl="0" indent="-285750">
              <a:buClr>
                <a:schemeClr val="accent1"/>
              </a:buClr>
              <a:buFont typeface="Arial" panose="020B0604020202020204" pitchFamily="34" charset="0"/>
              <a:buChar char="●"/>
            </a:pPr>
            <a:r>
              <a:rPr lang="en-US" dirty="0">
                <a:solidFill>
                  <a:schemeClr val="accent3"/>
                </a:solidFill>
                <a:latin typeface="Source Sans Pro"/>
              </a:rPr>
              <a:t>We can also see which variables are ordinal judging by the spacing of the plot points</a:t>
            </a:r>
            <a:r>
              <a:rPr lang="en-US" dirty="0" smtClean="0">
                <a:solidFill>
                  <a:schemeClr val="accent3"/>
                </a:solidFill>
                <a:latin typeface="Source Sans Pro"/>
              </a:rPr>
              <a:t>.</a:t>
            </a:r>
          </a:p>
          <a:p>
            <a:pPr marL="285750" lvl="0" indent="-285750">
              <a:buClr>
                <a:schemeClr val="accent1"/>
              </a:buClr>
              <a:buFont typeface="Arial" panose="020B0604020202020204" pitchFamily="34" charset="0"/>
              <a:buChar char="●"/>
            </a:pPr>
            <a:endParaRPr lang="en-US" dirty="0">
              <a:solidFill>
                <a:schemeClr val="accent3"/>
              </a:solidFill>
              <a:latin typeface="Source Sans Pro"/>
            </a:endParaRPr>
          </a:p>
          <a:p>
            <a:pPr marL="285750" lvl="0" indent="-285750">
              <a:buClr>
                <a:schemeClr val="accent1"/>
              </a:buClr>
              <a:buFont typeface="Arial" panose="020B0604020202020204" pitchFamily="34" charset="0"/>
              <a:buChar char="●"/>
            </a:pPr>
            <a:r>
              <a:rPr lang="en-US" dirty="0" smtClean="0">
                <a:solidFill>
                  <a:schemeClr val="accent3"/>
                </a:solidFill>
                <a:latin typeface="Source Sans Pro"/>
              </a:rPr>
              <a:t>However, having so much data displayed like this is not very helpful.</a:t>
            </a:r>
            <a:endParaRPr lang="en-US" dirty="0">
              <a:solidFill>
                <a:schemeClr val="accent3"/>
              </a:solidFill>
              <a:latin typeface="Source Sans Pro"/>
            </a:endParaRPr>
          </a:p>
          <a:p>
            <a:pPr marL="285750" indent="-285750">
              <a:buFont typeface="Arial" panose="020B0604020202020204" pitchFamily="34" charset="0"/>
              <a:buChar char="●"/>
            </a:pPr>
            <a:endParaRPr lang="en-US" dirty="0">
              <a:solidFill>
                <a:schemeClr val="accent3"/>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cxnSp>
        <p:nvCxnSpPr>
          <p:cNvPr id="1778" name="Google Shape;1778;p66"/>
          <p:cNvCxnSpPr/>
          <p:nvPr/>
        </p:nvCxnSpPr>
        <p:spPr>
          <a:xfrm>
            <a:off x="4546925" y="1526400"/>
            <a:ext cx="0" cy="3617100"/>
          </a:xfrm>
          <a:prstGeom prst="straightConnector1">
            <a:avLst/>
          </a:prstGeom>
          <a:noFill/>
          <a:ln w="9525" cap="flat" cmpd="sng">
            <a:solidFill>
              <a:schemeClr val="accent1"/>
            </a:solidFill>
            <a:prstDash val="solid"/>
            <a:round/>
            <a:headEnd type="none" w="med" len="med"/>
            <a:tailEnd type="none" w="med" len="med"/>
          </a:ln>
        </p:spPr>
      </p:cxnSp>
      <p:sp>
        <p:nvSpPr>
          <p:cNvPr id="6" name="Google Shape;1751;p65"/>
          <p:cNvSpPr txBox="1">
            <a:spLocks/>
          </p:cNvSpPr>
          <p:nvPr/>
        </p:nvSpPr>
        <p:spPr>
          <a:xfrm>
            <a:off x="5045828" y="443768"/>
            <a:ext cx="4098172" cy="489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150" dirty="0" smtClean="0">
                <a:latin typeface="Montserrat Black" panose="020B0604020202020204" charset="0"/>
              </a:rPr>
              <a:t>Multiple Linear Regression: As a Model</a:t>
            </a:r>
            <a:endParaRPr lang="en-US" sz="2150" dirty="0">
              <a:latin typeface="Montserrat Black" panose="020B0604020202020204" charset="0"/>
            </a:endParaRPr>
          </a:p>
        </p:txBody>
      </p:sp>
      <p:sp>
        <p:nvSpPr>
          <p:cNvPr id="4" name="TextBox 3"/>
          <p:cNvSpPr txBox="1"/>
          <p:nvPr/>
        </p:nvSpPr>
        <p:spPr>
          <a:xfrm>
            <a:off x="4928839" y="1293541"/>
            <a:ext cx="3761678" cy="2677656"/>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A MLR is used to determine the strength of relationships, as well as statistical significance. This type of model can help us find the more important variables when compared to our target.</a:t>
            </a:r>
          </a:p>
          <a:p>
            <a:pPr marL="285750" indent="-285750">
              <a:buClr>
                <a:schemeClr val="accent1"/>
              </a:buClr>
              <a:buFont typeface="Arial" panose="020B0604020202020204" pitchFamily="34" charset="0"/>
              <a:buChar char="●"/>
            </a:pPr>
            <a:endParaRPr lang="en-US" dirty="0" smtClean="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One must ensure features are linear to the target, there is constant variance, normality of errors, there is independence of errors, and that there is as little multi-collinearity as possible.</a:t>
            </a: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82751"/>
            <a:ext cx="4546925" cy="3569100"/>
          </a:xfrm>
          <a:prstGeom prst="rect">
            <a:avLst/>
          </a:prstGeom>
        </p:spPr>
      </p:pic>
      <p:cxnSp>
        <p:nvCxnSpPr>
          <p:cNvPr id="11" name="Google Shape;1752;p65"/>
          <p:cNvCxnSpPr/>
          <p:nvPr/>
        </p:nvCxnSpPr>
        <p:spPr>
          <a:xfrm>
            <a:off x="5045828" y="1180368"/>
            <a:ext cx="4254900" cy="0"/>
          </a:xfrm>
          <a:prstGeom prst="straightConnector1">
            <a:avLst/>
          </a:prstGeom>
          <a:noFill/>
          <a:ln w="9525" cap="flat" cmpd="sng">
            <a:solidFill>
              <a:schemeClr val="accent1"/>
            </a:solidFill>
            <a:prstDash val="solid"/>
            <a:round/>
            <a:headEnd type="none" w="med" len="med"/>
            <a:tailEnd type="none" w="med" len="med"/>
          </a:ln>
        </p:spPr>
      </p:cxnSp>
      <p:sp>
        <p:nvSpPr>
          <p:cNvPr id="2" name="TextBox 1"/>
          <p:cNvSpPr txBox="1"/>
          <p:nvPr/>
        </p:nvSpPr>
        <p:spPr>
          <a:xfrm>
            <a:off x="0" y="4897279"/>
            <a:ext cx="3283120" cy="246221"/>
          </a:xfrm>
          <a:prstGeom prst="rect">
            <a:avLst/>
          </a:prstGeom>
          <a:noFill/>
        </p:spPr>
        <p:txBody>
          <a:bodyPr wrap="square" rtlCol="0">
            <a:spAutoFit/>
          </a:bodyPr>
          <a:lstStyle/>
          <a:p>
            <a:r>
              <a:rPr lang="en-US" sz="1000" dirty="0" smtClean="0">
                <a:solidFill>
                  <a:schemeClr val="accent3"/>
                </a:solidFill>
                <a:latin typeface="Source Sans Pro"/>
              </a:rPr>
              <a:t>(Image Created Via Stable Diffusion)</a:t>
            </a:r>
            <a:endParaRPr lang="en-US" sz="1000" dirty="0">
              <a:solidFill>
                <a:schemeClr val="accent3"/>
              </a:solidFill>
              <a:latin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778"/>
                                        </p:tgtEl>
                                        <p:attrNameLst>
                                          <p:attrName>style.visibility</p:attrName>
                                        </p:attrNameLst>
                                      </p:cBhvr>
                                      <p:to>
                                        <p:strVal val="visible"/>
                                      </p:to>
                                    </p:set>
                                    <p:anim calcmode="lin" valueType="num">
                                      <p:cBhvr additive="base">
                                        <p:cTn id="7" dur="1000"/>
                                        <p:tgtEl>
                                          <p:spTgt spid="17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62" y="715896"/>
            <a:ext cx="1980630" cy="4427604"/>
          </a:xfrm>
          <a:prstGeom prst="rect">
            <a:avLst/>
          </a:prstGeom>
        </p:spPr>
      </p:pic>
      <p:sp>
        <p:nvSpPr>
          <p:cNvPr id="4" name="Google Shape;1751;p65"/>
          <p:cNvSpPr txBox="1">
            <a:spLocks noGrp="1"/>
          </p:cNvSpPr>
          <p:nvPr>
            <p:ph type="title" idx="4294967295"/>
          </p:nvPr>
        </p:nvSpPr>
        <p:spPr>
          <a:xfrm>
            <a:off x="-1" y="0"/>
            <a:ext cx="5731727"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50" dirty="0" smtClean="0">
                <a:latin typeface="Montserrat Black" panose="020B0604020202020204" charset="0"/>
              </a:rPr>
              <a:t>MLR: Unrefined</a:t>
            </a:r>
            <a:endParaRPr sz="2150" dirty="0">
              <a:latin typeface="Montserrat Black" panose="020B0604020202020204" charset="0"/>
            </a:endParaRPr>
          </a:p>
        </p:txBody>
      </p:sp>
      <p:cxnSp>
        <p:nvCxnSpPr>
          <p:cNvPr id="6" name="Google Shape;1752;p65"/>
          <p:cNvCxnSpPr/>
          <p:nvPr/>
        </p:nvCxnSpPr>
        <p:spPr>
          <a:xfrm>
            <a:off x="-135773" y="489600"/>
            <a:ext cx="4254900" cy="0"/>
          </a:xfrm>
          <a:prstGeom prst="straightConnector1">
            <a:avLst/>
          </a:prstGeom>
          <a:noFill/>
          <a:ln w="9525" cap="flat" cmpd="sng">
            <a:solidFill>
              <a:schemeClr val="accent1"/>
            </a:solidFill>
            <a:prstDash val="solid"/>
            <a:round/>
            <a:headEnd type="none" w="med" len="med"/>
            <a:tailEnd type="none" w="med" len="med"/>
          </a:ln>
        </p:spPr>
      </p:cxnSp>
      <p:sp>
        <p:nvSpPr>
          <p:cNvPr id="11" name="TextBox 10"/>
          <p:cNvSpPr txBox="1"/>
          <p:nvPr/>
        </p:nvSpPr>
        <p:spPr>
          <a:xfrm>
            <a:off x="2088995" y="624468"/>
            <a:ext cx="4802459" cy="1815882"/>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Since there wasn’t a starting point, we ran a model on all columns (with some modifications). The score was surprisingly high at .91. However, this is unlikely to be helpful considering how much this model suffers from multi-collinearity. </a:t>
            </a: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Still, this gives us a basis on where to refine the data based on the significant coefficients.</a:t>
            </a:r>
            <a:endParaRPr lang="en-US" dirty="0">
              <a:solidFill>
                <a:schemeClr val="accent3"/>
              </a:solidFill>
              <a:latin typeface="Source Sans Pro"/>
            </a:endParaRPr>
          </a:p>
        </p:txBody>
      </p:sp>
      <p:sp>
        <p:nvSpPr>
          <p:cNvPr id="17" name="Rectangle 16"/>
          <p:cNvSpPr/>
          <p:nvPr/>
        </p:nvSpPr>
        <p:spPr>
          <a:xfrm>
            <a:off x="108359" y="892096"/>
            <a:ext cx="1660963" cy="5872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8993" y="2390391"/>
            <a:ext cx="4802458" cy="2753109"/>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1449" y="715896"/>
            <a:ext cx="2007224" cy="4427604"/>
          </a:xfrm>
          <a:prstGeom prst="rect">
            <a:avLst/>
          </a:prstGeom>
        </p:spPr>
      </p:pic>
      <p:sp>
        <p:nvSpPr>
          <p:cNvPr id="10" name="Rectangle 9"/>
          <p:cNvSpPr/>
          <p:nvPr/>
        </p:nvSpPr>
        <p:spPr>
          <a:xfrm>
            <a:off x="5346350" y="2578921"/>
            <a:ext cx="1414004" cy="24375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891452" y="860658"/>
            <a:ext cx="1927285" cy="64677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90702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4342" y="0"/>
            <a:ext cx="6371063" cy="423193"/>
          </a:xfrm>
          <a:prstGeom prst="rect">
            <a:avLst/>
          </a:prstGeom>
          <a:noFill/>
        </p:spPr>
        <p:txBody>
          <a:bodyPr wrap="square" rtlCol="0">
            <a:spAutoFit/>
          </a:bodyPr>
          <a:lstStyle/>
          <a:p>
            <a:r>
              <a:rPr lang="en" sz="2150" dirty="0">
                <a:latin typeface="Montserrat Black" panose="020B0604020202020204" charset="0"/>
              </a:rPr>
              <a:t>MLR: </a:t>
            </a:r>
            <a:r>
              <a:rPr lang="en" sz="2150" dirty="0" smtClean="0">
                <a:latin typeface="Montserrat Black" panose="020B0604020202020204" charset="0"/>
              </a:rPr>
              <a:t>Summarizing Unrefined Results</a:t>
            </a:r>
            <a:endParaRPr lang="en-US" sz="2150" dirty="0"/>
          </a:p>
        </p:txBody>
      </p:sp>
      <p:cxnSp>
        <p:nvCxnSpPr>
          <p:cNvPr id="4" name="Google Shape;1752;p65"/>
          <p:cNvCxnSpPr/>
          <p:nvPr/>
        </p:nvCxnSpPr>
        <p:spPr>
          <a:xfrm>
            <a:off x="-74342" y="414705"/>
            <a:ext cx="4254900" cy="0"/>
          </a:xfrm>
          <a:prstGeom prst="straightConnector1">
            <a:avLst/>
          </a:prstGeom>
          <a:noFill/>
          <a:ln w="9525" cap="flat" cmpd="sng">
            <a:solidFill>
              <a:schemeClr val="accent1"/>
            </a:solidFill>
            <a:prstDash val="solid"/>
            <a:round/>
            <a:headEnd type="none" w="med" len="med"/>
            <a:tailEnd type="none" w="med" len="med"/>
          </a:ln>
        </p:spPr>
      </p:cxnSp>
      <p:sp>
        <p:nvSpPr>
          <p:cNvPr id="7" name="TextBox 6"/>
          <p:cNvSpPr txBox="1"/>
          <p:nvPr/>
        </p:nvSpPr>
        <p:spPr>
          <a:xfrm>
            <a:off x="5419493" y="423192"/>
            <a:ext cx="3278458" cy="4401205"/>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To the left, we see the correlations of what the previous MLR told us. Here, it only tells us the </a:t>
            </a:r>
            <a:r>
              <a:rPr lang="en-US" i="1" dirty="0" smtClean="0">
                <a:solidFill>
                  <a:schemeClr val="accent3"/>
                </a:solidFill>
                <a:latin typeface="Source Sans Pro"/>
              </a:rPr>
              <a:t>numeric</a:t>
            </a:r>
            <a:r>
              <a:rPr lang="en-US" dirty="0" smtClean="0">
                <a:solidFill>
                  <a:schemeClr val="accent3"/>
                </a:solidFill>
                <a:latin typeface="Source Sans Pro"/>
              </a:rPr>
              <a:t> correlations, which is why the most significant result, Overall Condition, is not found. </a:t>
            </a: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For example, from </a:t>
            </a:r>
            <a:r>
              <a:rPr lang="en-US" dirty="0">
                <a:solidFill>
                  <a:schemeClr val="accent3"/>
                </a:solidFill>
                <a:latin typeface="Source Sans Pro"/>
              </a:rPr>
              <a:t>the heat map, we can see that </a:t>
            </a:r>
            <a:r>
              <a:rPr lang="en-US" dirty="0" smtClean="0">
                <a:solidFill>
                  <a:schemeClr val="accent3"/>
                </a:solidFill>
                <a:latin typeface="Source Sans Pro"/>
              </a:rPr>
              <a:t>Ground Living Area </a:t>
            </a:r>
            <a:r>
              <a:rPr lang="en-US" dirty="0">
                <a:solidFill>
                  <a:schemeClr val="accent3"/>
                </a:solidFill>
                <a:latin typeface="Source Sans Pro"/>
              </a:rPr>
              <a:t>is not only very statistically </a:t>
            </a:r>
            <a:r>
              <a:rPr lang="en-US" dirty="0" smtClean="0">
                <a:solidFill>
                  <a:schemeClr val="accent3"/>
                </a:solidFill>
                <a:latin typeface="Source Sans Pro"/>
              </a:rPr>
              <a:t>significant (MLR model said 5.64x10^-26), </a:t>
            </a:r>
            <a:r>
              <a:rPr lang="en-US" dirty="0">
                <a:solidFill>
                  <a:schemeClr val="accent3"/>
                </a:solidFill>
                <a:latin typeface="Source Sans Pro"/>
              </a:rPr>
              <a:t>it also is strongly </a:t>
            </a:r>
            <a:r>
              <a:rPr lang="en-US" dirty="0" smtClean="0">
                <a:solidFill>
                  <a:schemeClr val="accent3"/>
                </a:solidFill>
                <a:latin typeface="Source Sans Pro"/>
              </a:rPr>
              <a:t>correlated </a:t>
            </a:r>
            <a:r>
              <a:rPr lang="en-US" dirty="0">
                <a:solidFill>
                  <a:schemeClr val="accent3"/>
                </a:solidFill>
                <a:latin typeface="Source Sans Pro"/>
              </a:rPr>
              <a:t>with </a:t>
            </a:r>
            <a:r>
              <a:rPr lang="en-US" dirty="0" smtClean="0">
                <a:solidFill>
                  <a:schemeClr val="accent3"/>
                </a:solidFill>
                <a:latin typeface="Source Sans Pro"/>
              </a:rPr>
              <a:t>many other variables, including </a:t>
            </a:r>
            <a:r>
              <a:rPr lang="en-US" dirty="0" err="1" smtClean="0">
                <a:solidFill>
                  <a:schemeClr val="accent3"/>
                </a:solidFill>
                <a:latin typeface="Source Sans Pro"/>
              </a:rPr>
              <a:t>SalePrice</a:t>
            </a:r>
            <a:r>
              <a:rPr lang="en-US" dirty="0" smtClean="0">
                <a:solidFill>
                  <a:schemeClr val="accent3"/>
                </a:solidFill>
                <a:latin typeface="Source Sans Pro"/>
              </a:rPr>
              <a:t>.</a:t>
            </a:r>
          </a:p>
          <a:p>
            <a:pPr>
              <a:buClr>
                <a:schemeClr val="accent1"/>
              </a:buCl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Enclosed Porch is another note here, as it is clearly not very correlated with anything, but it was marked as highly statistically significant (4.5x10^-6).</a:t>
            </a:r>
            <a:endParaRPr lang="en-US" dirty="0">
              <a:solidFill>
                <a:schemeClr val="accent3"/>
              </a:solidFill>
              <a:latin typeface="Source Sans Pro"/>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23191"/>
            <a:ext cx="5419494" cy="4461086"/>
          </a:xfrm>
          <a:prstGeom prst="rect">
            <a:avLst/>
          </a:prstGeom>
        </p:spPr>
      </p:pic>
    </p:spTree>
    <p:extLst>
      <p:ext uri="{BB962C8B-B14F-4D97-AF65-F5344CB8AC3E}">
        <p14:creationId xmlns:p14="http://schemas.microsoft.com/office/powerpoint/2010/main" val="33540375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62" name="Google Shape;1862;p70"/>
          <p:cNvSpPr txBox="1">
            <a:spLocks noGrp="1"/>
          </p:cNvSpPr>
          <p:nvPr>
            <p:ph type="title"/>
          </p:nvPr>
        </p:nvSpPr>
        <p:spPr>
          <a:xfrm>
            <a:off x="0" y="452875"/>
            <a:ext cx="445204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Random Forest: As a Model</a:t>
            </a:r>
            <a:endParaRPr dirty="0"/>
          </a:p>
        </p:txBody>
      </p:sp>
      <p:cxnSp>
        <p:nvCxnSpPr>
          <p:cNvPr id="1869" name="Google Shape;1869;p70"/>
          <p:cNvCxnSpPr/>
          <p:nvPr/>
        </p:nvCxnSpPr>
        <p:spPr>
          <a:xfrm>
            <a:off x="-150641" y="942475"/>
            <a:ext cx="2760600" cy="0"/>
          </a:xfrm>
          <a:prstGeom prst="straightConnector1">
            <a:avLst/>
          </a:prstGeom>
          <a:noFill/>
          <a:ln w="9525" cap="flat" cmpd="sng">
            <a:solidFill>
              <a:schemeClr val="accent1"/>
            </a:solidFill>
            <a:prstDash val="solid"/>
            <a:round/>
            <a:headEnd type="none" w="med" len="med"/>
            <a:tailEnd type="none" w="med" len="med"/>
          </a:ln>
        </p:spPr>
      </p:cxnSp>
      <p:sp>
        <p:nvSpPr>
          <p:cNvPr id="1871" name="Google Shape;1871;p70"/>
          <p:cNvSpPr txBox="1">
            <a:spLocks noGrp="1"/>
          </p:cNvSpPr>
          <p:nvPr>
            <p:ph type="subTitle" idx="2"/>
          </p:nvPr>
        </p:nvSpPr>
        <p:spPr>
          <a:xfrm>
            <a:off x="-150641" y="942475"/>
            <a:ext cx="3751200" cy="1923000"/>
          </a:xfrm>
          <a:prstGeom prst="rect">
            <a:avLst/>
          </a:prstGeom>
        </p:spPr>
        <p:txBody>
          <a:bodyPr spcFirstLastPara="1" wrap="square" lIns="91425" tIns="91425" rIns="91425" bIns="91425" anchor="t" anchorCtr="0">
            <a:noAutofit/>
          </a:bodyPr>
          <a:lstStyle/>
          <a:p>
            <a:pPr lvl="0" indent="-330200">
              <a:buSzPts val="1600"/>
            </a:pPr>
            <a:r>
              <a:rPr lang="en-US" sz="1400" dirty="0">
                <a:latin typeface="Source Sans Pro"/>
              </a:rPr>
              <a:t>A random forest model combines multiple decision trees into a single model. In this case, it would determine feature importance rather than MLR's significance and correlation. Feature importance is a degree of dependency on the variables being compared</a:t>
            </a:r>
            <a:r>
              <a:rPr lang="en-US" sz="1400" dirty="0" smtClean="0">
                <a:latin typeface="Source Sans Pro"/>
              </a:rPr>
              <a:t>.</a:t>
            </a:r>
          </a:p>
          <a:p>
            <a:pPr lvl="0" indent="-330200">
              <a:buSzPts val="1600"/>
            </a:pPr>
            <a:endParaRPr lang="en-US" sz="1400" dirty="0">
              <a:latin typeface="Source Sans Pro"/>
            </a:endParaRPr>
          </a:p>
          <a:p>
            <a:pPr lvl="0" indent="-330200">
              <a:buSzPts val="1600"/>
            </a:pPr>
            <a:r>
              <a:rPr lang="en-US" sz="1400" dirty="0" smtClean="0">
                <a:latin typeface="Source Sans Pro"/>
              </a:rPr>
              <a:t>A </a:t>
            </a:r>
            <a:r>
              <a:rPr lang="en-US" sz="1400" dirty="0">
                <a:latin typeface="Source Sans Pro"/>
              </a:rPr>
              <a:t>decision tree is a </a:t>
            </a:r>
            <a:r>
              <a:rPr lang="en-US" sz="1400" dirty="0" smtClean="0">
                <a:latin typeface="Source Sans Pro"/>
              </a:rPr>
              <a:t>hierarchical </a:t>
            </a:r>
            <a:r>
              <a:rPr lang="en-US" sz="1400" dirty="0">
                <a:latin typeface="Source Sans Pro"/>
              </a:rPr>
              <a:t>structure where each "node" represents branches based on different conditions being satisfied. Decision trees are subject to "overfitting", which can lead to "poor predictive performance". </a:t>
            </a:r>
            <a:endParaRPr lang="en-US" sz="1400" dirty="0" smtClean="0">
              <a:latin typeface="Source Sans Pro"/>
            </a:endParaRPr>
          </a:p>
          <a:p>
            <a:pPr lvl="0" indent="-330200">
              <a:buSzPts val="1600"/>
            </a:pPr>
            <a:endParaRPr lang="en-US" sz="1400" dirty="0">
              <a:latin typeface="Source Sans Pro"/>
            </a:endParaRPr>
          </a:p>
          <a:p>
            <a:pPr lvl="0" indent="-330200">
              <a:buSzPts val="1600"/>
            </a:pPr>
            <a:endParaRPr sz="1400" dirty="0">
              <a:latin typeface="Source Sans Pro"/>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2041" y="1412488"/>
            <a:ext cx="4691960" cy="3470817"/>
          </a:xfrm>
          <a:prstGeom prst="rect">
            <a:avLst/>
          </a:prstGeom>
        </p:spPr>
      </p:pic>
      <p:sp>
        <p:nvSpPr>
          <p:cNvPr id="23" name="TextBox 22"/>
          <p:cNvSpPr txBox="1"/>
          <p:nvPr/>
        </p:nvSpPr>
        <p:spPr>
          <a:xfrm>
            <a:off x="6542048" y="4883305"/>
            <a:ext cx="3283120" cy="246221"/>
          </a:xfrm>
          <a:prstGeom prst="rect">
            <a:avLst/>
          </a:prstGeom>
          <a:noFill/>
        </p:spPr>
        <p:txBody>
          <a:bodyPr wrap="square" rtlCol="0">
            <a:spAutoFit/>
          </a:bodyPr>
          <a:lstStyle/>
          <a:p>
            <a:r>
              <a:rPr lang="en-US" sz="1000" dirty="0" smtClean="0">
                <a:solidFill>
                  <a:schemeClr val="accent3"/>
                </a:solidFill>
                <a:latin typeface="Source Sans Pro"/>
              </a:rPr>
              <a:t>(Image Created Via Stable Diffusion)</a:t>
            </a:r>
            <a:endParaRPr lang="en-US" sz="1000" dirty="0">
              <a:solidFill>
                <a:schemeClr val="accent3"/>
              </a:solidFill>
              <a:latin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71"/>
                                        </p:tgtEl>
                                        <p:attrNameLst>
                                          <p:attrName>style.visibility</p:attrName>
                                        </p:attrNameLst>
                                      </p:cBhvr>
                                      <p:to>
                                        <p:strVal val="visible"/>
                                      </p:to>
                                    </p:set>
                                    <p:animEffect transition="in" filter="fade">
                                      <p:cBhvr>
                                        <p:cTn id="7" dur="1000"/>
                                        <p:tgtEl>
                                          <p:spTgt spid="18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elling Your Property XL by Slidesgo">
  <a:themeElements>
    <a:clrScheme name="Simple Light">
      <a:dk1>
        <a:srgbClr val="1A2A35"/>
      </a:dk1>
      <a:lt1>
        <a:srgbClr val="FFFFFF"/>
      </a:lt1>
      <a:dk2>
        <a:srgbClr val="5E6E8A"/>
      </a:dk2>
      <a:lt2>
        <a:srgbClr val="F0F0F0"/>
      </a:lt2>
      <a:accent1>
        <a:srgbClr val="E37E5F"/>
      </a:accent1>
      <a:accent2>
        <a:srgbClr val="1A2A35"/>
      </a:accent2>
      <a:accent3>
        <a:srgbClr val="5E6E8A"/>
      </a:accent3>
      <a:accent4>
        <a:srgbClr val="F0F0F0"/>
      </a:accent4>
      <a:accent5>
        <a:srgbClr val="E37E5F"/>
      </a:accent5>
      <a:accent6>
        <a:srgbClr val="1A2A35"/>
      </a:accent6>
      <a:hlink>
        <a:srgbClr val="5E6E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2972</TotalTime>
  <Words>4888</Words>
  <Application>Microsoft Office PowerPoint</Application>
  <PresentationFormat>On-screen Show (16:9)</PresentationFormat>
  <Paragraphs>172</Paragraphs>
  <Slides>26</Slides>
  <Notes>26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Montserrat Black</vt:lpstr>
      <vt:lpstr>Montserrat Light</vt:lpstr>
      <vt:lpstr>Montserrat</vt:lpstr>
      <vt:lpstr>Source Sans Pro</vt:lpstr>
      <vt:lpstr>Arial</vt:lpstr>
      <vt:lpstr>Montserrat Medium</vt:lpstr>
      <vt:lpstr>Josefin Slab SemiBold</vt:lpstr>
      <vt:lpstr>Montserrat Thin</vt:lpstr>
      <vt:lpstr>Selling Your Property XL by Slidesgo</vt:lpstr>
      <vt:lpstr>Ames, Iowa Housing Data Analysis</vt:lpstr>
      <vt:lpstr>Preliminary: What is the Ames Dataset?</vt:lpstr>
      <vt:lpstr>PowerPoint Presentation</vt:lpstr>
      <vt:lpstr>Modifying the Data: Nulls and NA</vt:lpstr>
      <vt:lpstr>Overview: Numeric</vt:lpstr>
      <vt:lpstr>PowerPoint Presentation</vt:lpstr>
      <vt:lpstr>MLR: Unrefined</vt:lpstr>
      <vt:lpstr>PowerPoint Presentation</vt:lpstr>
      <vt:lpstr>Random Forest: As a Model</vt:lpstr>
      <vt:lpstr>RF: Unrefined</vt:lpstr>
      <vt:lpstr>Constructing a Refined Model</vt:lpstr>
      <vt:lpstr>MLR: Refined</vt:lpstr>
      <vt:lpstr>MLR Refined Correlation Summary</vt:lpstr>
      <vt:lpstr>RF: Refined</vt:lpstr>
      <vt:lpstr>Gradient Boosting: Improving Accuracy</vt:lpstr>
      <vt:lpstr>Breaking Down the Results: The Target</vt:lpstr>
      <vt:lpstr>Binning the Neighborhoods</vt:lpstr>
      <vt:lpstr>Most Important Feature: Numeric</vt:lpstr>
      <vt:lpstr>Most Important Feature: Categorical</vt:lpstr>
      <vt:lpstr>Weighted Regression on Housing Rates</vt:lpstr>
      <vt:lpstr>Other Highly “Important” Features </vt:lpstr>
      <vt:lpstr>The Weaker Correlations</vt:lpstr>
      <vt:lpstr>Summary: The Models</vt:lpstr>
      <vt:lpstr>Summary: The Data</vt:lpstr>
      <vt:lpstr>Areas For Improvement</vt:lpstr>
      <vt:lpstr>Questions? Comments? Suggestions?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Ames Housing Data Analysis</dc:title>
  <dc:creator>Daniel Immediato</dc:creator>
  <cp:lastModifiedBy>Daniel Immediato</cp:lastModifiedBy>
  <cp:revision>156</cp:revision>
  <dcterms:modified xsi:type="dcterms:W3CDTF">2024-06-19T01:45:11Z</dcterms:modified>
</cp:coreProperties>
</file>